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4" r:id="rId3"/>
    <p:sldId id="285" r:id="rId4"/>
    <p:sldId id="258" r:id="rId5"/>
    <p:sldId id="282" r:id="rId6"/>
    <p:sldId id="283" r:id="rId7"/>
    <p:sldId id="284" r:id="rId8"/>
    <p:sldId id="261" r:id="rId9"/>
    <p:sldId id="262" r:id="rId10"/>
    <p:sldId id="276" r:id="rId11"/>
    <p:sldId id="263" r:id="rId12"/>
    <p:sldId id="264" r:id="rId13"/>
    <p:sldId id="267" r:id="rId14"/>
    <p:sldId id="268" r:id="rId15"/>
    <p:sldId id="269" r:id="rId16"/>
    <p:sldId id="278" r:id="rId17"/>
    <p:sldId id="280" r:id="rId18"/>
    <p:sldId id="279" r:id="rId19"/>
    <p:sldId id="271" r:id="rId20"/>
    <p:sldId id="272" r:id="rId21"/>
    <p:sldId id="281" r:id="rId22"/>
  </p:sldIdLst>
  <p:sldSz cx="9144000" cy="5715000" type="screen16x1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AB3"/>
    <a:srgbClr val="006C31"/>
    <a:srgbClr val="00CC00"/>
    <a:srgbClr val="FF9966"/>
    <a:srgbClr val="00FF00"/>
    <a:srgbClr val="FF0066"/>
    <a:srgbClr val="FFFF00"/>
    <a:srgbClr val="000000"/>
    <a:srgbClr val="39E74E"/>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78172" autoAdjust="0"/>
  </p:normalViewPr>
  <p:slideViewPr>
    <p:cSldViewPr showGuides="1">
      <p:cViewPr>
        <p:scale>
          <a:sx n="86" d="100"/>
          <a:sy n="86" d="100"/>
        </p:scale>
        <p:origin x="-228" y="720"/>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_____Microsoft_Office_Excel4.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1"/>
          <c:order val="1"/>
          <c:tx>
            <c:strRef>
              <c:f>Лист1!$B$1</c:f>
              <c:strCache>
                <c:ptCount val="1"/>
                <c:pt idx="0">
                  <c:v>Инвестиции</c:v>
                </c:pt>
              </c:strCache>
            </c:strRef>
          </c:tx>
          <c:cat>
            <c:strRef>
              <c:f>Лист1!$A$2:$A$3</c:f>
              <c:strCache>
                <c:ptCount val="2"/>
                <c:pt idx="0">
                  <c:v>Основное производство</c:v>
                </c:pt>
                <c:pt idx="1">
                  <c:v>Сопутствующие производства</c:v>
                </c:pt>
              </c:strCache>
            </c:strRef>
          </c:cat>
          <c:val>
            <c:numRef>
              <c:f>Лист1!$B$2:$B$3</c:f>
              <c:numCache>
                <c:formatCode>General</c:formatCode>
                <c:ptCount val="2"/>
                <c:pt idx="0">
                  <c:v>7.5</c:v>
                </c:pt>
                <c:pt idx="1">
                  <c:v>2.5</c:v>
                </c:pt>
              </c:numCache>
            </c:numRef>
          </c:val>
        </c:ser>
        <c:ser>
          <c:idx val="0"/>
          <c:order val="0"/>
          <c:tx>
            <c:strRef>
              <c:f>Лист1!$B$1</c:f>
              <c:strCache>
                <c:ptCount val="1"/>
                <c:pt idx="0">
                  <c:v>Инвестиции</c:v>
                </c:pt>
              </c:strCache>
            </c:strRef>
          </c:tx>
          <c:explosion val="25"/>
          <c:cat>
            <c:strRef>
              <c:f>Лист1!$A$2:$A$3</c:f>
              <c:strCache>
                <c:ptCount val="2"/>
                <c:pt idx="0">
                  <c:v>Основное производство</c:v>
                </c:pt>
                <c:pt idx="1">
                  <c:v>Сопутствующие производства</c:v>
                </c:pt>
              </c:strCache>
            </c:strRef>
          </c:cat>
          <c:val>
            <c:numRef>
              <c:f>Лист1!$B$2:$B$3</c:f>
              <c:numCache>
                <c:formatCode>General</c:formatCode>
                <c:ptCount val="2"/>
                <c:pt idx="0">
                  <c:v>7.5</c:v>
                </c:pt>
                <c:pt idx="1">
                  <c:v>2.5</c:v>
                </c:pt>
              </c:numCache>
            </c:numRef>
          </c:val>
        </c:ser>
      </c:pie3DChart>
    </c:plotArea>
    <c:legend>
      <c:legendPos val="r"/>
      <c:layout>
        <c:manualLayout>
          <c:xMode val="edge"/>
          <c:yMode val="edge"/>
          <c:x val="0.65292112771180455"/>
          <c:y val="0.20200123447743351"/>
          <c:w val="0.32646029327087728"/>
          <c:h val="0.59599682643472796"/>
        </c:manualLayout>
      </c:layout>
      <c:txPr>
        <a:bodyPr/>
        <a:lstStyle/>
        <a:p>
          <a:pPr>
            <a:defRPr lang="ru-RU" sz="105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1"/>
          <c:order val="1"/>
          <c:tx>
            <c:strRef>
              <c:f>Лист1!$B$1</c:f>
              <c:strCache>
                <c:ptCount val="1"/>
                <c:pt idx="0">
                  <c:v>Инвестиции</c:v>
                </c:pt>
              </c:strCache>
            </c:strRef>
          </c:tx>
          <c:cat>
            <c:strRef>
              <c:f>Лист1!$A$2</c:f>
              <c:strCache>
                <c:ptCount val="1"/>
                <c:pt idx="0">
                  <c:v>Основное производство</c:v>
                </c:pt>
              </c:strCache>
            </c:strRef>
          </c:cat>
          <c:val>
            <c:numRef>
              <c:f>Лист1!$B$2</c:f>
              <c:numCache>
                <c:formatCode>General</c:formatCode>
                <c:ptCount val="1"/>
                <c:pt idx="0">
                  <c:v>8.2000000000000011</c:v>
                </c:pt>
              </c:numCache>
            </c:numRef>
          </c:val>
        </c:ser>
        <c:ser>
          <c:idx val="0"/>
          <c:order val="0"/>
          <c:tx>
            <c:strRef>
              <c:f>Лист1!$B$1</c:f>
              <c:strCache>
                <c:ptCount val="1"/>
                <c:pt idx="0">
                  <c:v>Инвестиции</c:v>
                </c:pt>
              </c:strCache>
            </c:strRef>
          </c:tx>
          <c:explosion val="25"/>
          <c:cat>
            <c:strRef>
              <c:f>Лист1!$A$2</c:f>
              <c:strCache>
                <c:ptCount val="1"/>
                <c:pt idx="0">
                  <c:v>Основное производство</c:v>
                </c:pt>
              </c:strCache>
            </c:strRef>
          </c:cat>
          <c:val>
            <c:numRef>
              <c:f>Лист1!$B$2</c:f>
              <c:numCache>
                <c:formatCode>General</c:formatCode>
                <c:ptCount val="1"/>
                <c:pt idx="0">
                  <c:v>8.2000000000000011</c:v>
                </c:pt>
              </c:numCache>
            </c:numRef>
          </c:val>
        </c:ser>
      </c:pie3DChart>
    </c:plotArea>
    <c:legend>
      <c:legendPos val="r"/>
      <c:layout>
        <c:manualLayout>
          <c:xMode val="edge"/>
          <c:yMode val="edge"/>
          <c:x val="0.65292112771180477"/>
          <c:y val="0.20200123447743365"/>
          <c:w val="0.32646029327087761"/>
          <c:h val="0.34543736577171746"/>
        </c:manualLayout>
      </c:layout>
      <c:txPr>
        <a:bodyPr/>
        <a:lstStyle/>
        <a:p>
          <a:pPr>
            <a:defRPr lang="ru-RU" sz="1050"/>
          </a:pPr>
          <a:endParaRPr lang="ru-RU"/>
        </a:p>
      </c:txPr>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26"/>
  <c:chart>
    <c:title>
      <c:tx>
        <c:rich>
          <a:bodyPr/>
          <a:lstStyle/>
          <a:p>
            <a:pPr>
              <a:defRPr lang="ru-RU" sz="1600"/>
            </a:pPr>
            <a:r>
              <a:rPr lang="ru-RU" sz="1600" dirty="0" smtClean="0"/>
              <a:t>млрд. </a:t>
            </a:r>
            <a:r>
              <a:rPr lang="ru-RU" sz="1600" dirty="0" err="1" smtClean="0"/>
              <a:t>руб</a:t>
            </a:r>
            <a:r>
              <a:rPr lang="ru-RU" sz="1600" dirty="0" smtClean="0"/>
              <a:t>/год</a:t>
            </a:r>
            <a:endParaRPr lang="ru-RU" sz="1600" dirty="0"/>
          </a:p>
        </c:rich>
      </c:tx>
      <c:layout>
        <c:manualLayout>
          <c:xMode val="edge"/>
          <c:yMode val="edge"/>
          <c:x val="3.7018293256807382E-2"/>
          <c:y val="1.0172942885824734E-3"/>
        </c:manualLayout>
      </c:layout>
    </c:title>
    <c:plotArea>
      <c:layout>
        <c:manualLayout>
          <c:layoutTarget val="inner"/>
          <c:xMode val="edge"/>
          <c:yMode val="edge"/>
          <c:x val="9.6867394751113264E-2"/>
          <c:y val="0.16374495709423545"/>
          <c:w val="0.88248991877390959"/>
          <c:h val="0.71260393628041341"/>
        </c:manualLayout>
      </c:layout>
      <c:barChart>
        <c:barDir val="col"/>
        <c:grouping val="clustered"/>
        <c:ser>
          <c:idx val="0"/>
          <c:order val="0"/>
          <c:tx>
            <c:strRef>
              <c:f>Лист1!$B$1</c:f>
              <c:strCache>
                <c:ptCount val="1"/>
                <c:pt idx="0">
                  <c:v>Основное производство</c:v>
                </c:pt>
              </c:strCache>
            </c:strRef>
          </c:tx>
          <c:cat>
            <c:strRef>
              <c:f>Лист1!$A$2:$A$4</c:f>
              <c:strCache>
                <c:ptCount val="3"/>
                <c:pt idx="0">
                  <c:v>Растениеводство</c:v>
                </c:pt>
                <c:pt idx="1">
                  <c:v>Животноводство</c:v>
                </c:pt>
                <c:pt idx="2">
                  <c:v>Переработка</c:v>
                </c:pt>
              </c:strCache>
            </c:strRef>
          </c:cat>
          <c:val>
            <c:numRef>
              <c:f>Лист1!$B$2:$B$4</c:f>
              <c:numCache>
                <c:formatCode>General</c:formatCode>
                <c:ptCount val="3"/>
                <c:pt idx="0">
                  <c:v>4.3</c:v>
                </c:pt>
                <c:pt idx="1">
                  <c:v>2.5</c:v>
                </c:pt>
                <c:pt idx="2">
                  <c:v>3.5</c:v>
                </c:pt>
              </c:numCache>
            </c:numRef>
          </c:val>
        </c:ser>
        <c:ser>
          <c:idx val="1"/>
          <c:order val="1"/>
          <c:tx>
            <c:strRef>
              <c:f>Лист1!$C$1</c:f>
              <c:strCache>
                <c:ptCount val="1"/>
                <c:pt idx="0">
                  <c:v>Вспомогательное производство</c:v>
                </c:pt>
              </c:strCache>
            </c:strRef>
          </c:tx>
          <c:cat>
            <c:strRef>
              <c:f>Лист1!$A$2:$A$4</c:f>
              <c:strCache>
                <c:ptCount val="3"/>
                <c:pt idx="0">
                  <c:v>Растениеводство</c:v>
                </c:pt>
                <c:pt idx="1">
                  <c:v>Животноводство</c:v>
                </c:pt>
                <c:pt idx="2">
                  <c:v>Переработка</c:v>
                </c:pt>
              </c:strCache>
            </c:strRef>
          </c:cat>
          <c:val>
            <c:numRef>
              <c:f>Лист1!$C$2:$C$4</c:f>
              <c:numCache>
                <c:formatCode>General</c:formatCode>
                <c:ptCount val="3"/>
                <c:pt idx="0">
                  <c:v>2.2000000000000002</c:v>
                </c:pt>
                <c:pt idx="1">
                  <c:v>1.9000000000000001</c:v>
                </c:pt>
                <c:pt idx="2">
                  <c:v>3</c:v>
                </c:pt>
              </c:numCache>
            </c:numRef>
          </c:val>
        </c:ser>
        <c:ser>
          <c:idx val="2"/>
          <c:order val="2"/>
          <c:tx>
            <c:strRef>
              <c:f>Лист1!$D$1</c:f>
              <c:strCache>
                <c:ptCount val="1"/>
                <c:pt idx="0">
                  <c:v>Сниженные потери</c:v>
                </c:pt>
              </c:strCache>
            </c:strRef>
          </c:tx>
          <c:spPr>
            <a:solidFill>
              <a:srgbClr val="FF0066"/>
            </a:solidFill>
          </c:spPr>
          <c:cat>
            <c:strRef>
              <c:f>Лист1!$A$2:$A$4</c:f>
              <c:strCache>
                <c:ptCount val="3"/>
                <c:pt idx="0">
                  <c:v>Растениеводство</c:v>
                </c:pt>
                <c:pt idx="1">
                  <c:v>Животноводство</c:v>
                </c:pt>
                <c:pt idx="2">
                  <c:v>Переработка</c:v>
                </c:pt>
              </c:strCache>
            </c:strRef>
          </c:cat>
          <c:val>
            <c:numRef>
              <c:f>Лист1!$D$2:$D$4</c:f>
              <c:numCache>
                <c:formatCode>General</c:formatCode>
                <c:ptCount val="3"/>
                <c:pt idx="0">
                  <c:v>-0.2</c:v>
                </c:pt>
                <c:pt idx="1">
                  <c:v>-0.1</c:v>
                </c:pt>
                <c:pt idx="2">
                  <c:v>-8.0000000000000043E-2</c:v>
                </c:pt>
              </c:numCache>
            </c:numRef>
          </c:val>
        </c:ser>
        <c:gapWidth val="75"/>
        <c:overlap val="-25"/>
        <c:axId val="73692288"/>
        <c:axId val="73693824"/>
      </c:barChart>
      <c:catAx>
        <c:axId val="73692288"/>
        <c:scaling>
          <c:orientation val="minMax"/>
        </c:scaling>
        <c:axPos val="b"/>
        <c:majorTickMark val="none"/>
        <c:tickLblPos val="low"/>
        <c:txPr>
          <a:bodyPr/>
          <a:lstStyle/>
          <a:p>
            <a:pPr>
              <a:defRPr lang="ru-RU" sz="1400"/>
            </a:pPr>
            <a:endParaRPr lang="ru-RU"/>
          </a:p>
        </c:txPr>
        <c:crossAx val="73693824"/>
        <c:crosses val="autoZero"/>
        <c:auto val="1"/>
        <c:lblAlgn val="ctr"/>
        <c:lblOffset val="100"/>
      </c:catAx>
      <c:valAx>
        <c:axId val="73693824"/>
        <c:scaling>
          <c:orientation val="minMax"/>
        </c:scaling>
        <c:axPos val="l"/>
        <c:majorGridlines/>
        <c:numFmt formatCode="#,##0.0" sourceLinked="0"/>
        <c:majorTickMark val="none"/>
        <c:tickLblPos val="nextTo"/>
        <c:txPr>
          <a:bodyPr/>
          <a:lstStyle/>
          <a:p>
            <a:pPr>
              <a:defRPr lang="ru-RU" sz="1600"/>
            </a:pPr>
            <a:endParaRPr lang="ru-RU"/>
          </a:p>
        </c:txPr>
        <c:crossAx val="73692288"/>
        <c:crosses val="autoZero"/>
        <c:crossBetween val="between"/>
      </c:valAx>
    </c:plotArea>
    <c:legend>
      <c:legendPos val="t"/>
      <c:layout>
        <c:manualLayout>
          <c:xMode val="edge"/>
          <c:yMode val="edge"/>
          <c:x val="0.40210106198273232"/>
          <c:y val="5.0793295285022841E-4"/>
          <c:w val="0.45289315304106514"/>
          <c:h val="0.15209878010388383"/>
        </c:manualLayout>
      </c:layout>
      <c:txPr>
        <a:bodyPr/>
        <a:lstStyle/>
        <a:p>
          <a:pPr>
            <a:defRPr lang="ru-RU" sz="1400"/>
          </a:pPr>
          <a:endParaRPr lang="ru-RU"/>
        </a:p>
      </c:txPr>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26"/>
  <c:clrMapOvr bg1="lt1" tx1="dk1" bg2="lt2" tx2="dk2" accent1="accent1" accent2="accent2" accent3="accent3" accent4="accent4" accent5="accent5" accent6="accent6" hlink="hlink" folHlink="folHlink"/>
  <c:chart>
    <c:title>
      <c:tx>
        <c:rich>
          <a:bodyPr/>
          <a:lstStyle/>
          <a:p>
            <a:pPr>
              <a:defRPr lang="ru-RU" sz="1400" b="0"/>
            </a:pPr>
            <a:r>
              <a:rPr lang="ru-RU" sz="1400" b="0" dirty="0" smtClean="0"/>
              <a:t>млрд. </a:t>
            </a:r>
            <a:r>
              <a:rPr lang="ru-RU" sz="1400" b="0" dirty="0" err="1" smtClean="0"/>
              <a:t>руб</a:t>
            </a:r>
            <a:r>
              <a:rPr lang="ru-RU" sz="1400" b="0" dirty="0" smtClean="0"/>
              <a:t>/год</a:t>
            </a:r>
            <a:endParaRPr lang="ru-RU" sz="1400" b="0" dirty="0"/>
          </a:p>
        </c:rich>
      </c:tx>
      <c:layout>
        <c:manualLayout>
          <c:xMode val="edge"/>
          <c:yMode val="edge"/>
          <c:x val="5.1403034799406513E-2"/>
          <c:y val="4.6629910425594286E-2"/>
        </c:manualLayout>
      </c:layout>
    </c:title>
    <c:plotArea>
      <c:layout>
        <c:manualLayout>
          <c:layoutTarget val="inner"/>
          <c:xMode val="edge"/>
          <c:yMode val="edge"/>
          <c:x val="5.4467698116683047E-2"/>
          <c:y val="0.14190798945686825"/>
          <c:w val="0.9236024773219137"/>
          <c:h val="0.71147949454278792"/>
        </c:manualLayout>
      </c:layout>
      <c:barChart>
        <c:barDir val="col"/>
        <c:grouping val="stacked"/>
        <c:ser>
          <c:idx val="0"/>
          <c:order val="0"/>
          <c:tx>
            <c:strRef>
              <c:f>Лист1!$B$1</c:f>
              <c:strCache>
                <c:ptCount val="1"/>
                <c:pt idx="0">
                  <c:v>Основное производство</c:v>
                </c:pt>
              </c:strCache>
            </c:strRef>
          </c:tx>
          <c:cat>
            <c:strRef>
              <c:f>Лист1!$A$2:$A$4</c:f>
              <c:strCache>
                <c:ptCount val="3"/>
                <c:pt idx="0">
                  <c:v>Растениеводство</c:v>
                </c:pt>
                <c:pt idx="1">
                  <c:v>Животноводство</c:v>
                </c:pt>
                <c:pt idx="2">
                  <c:v>Переработка</c:v>
                </c:pt>
              </c:strCache>
            </c:strRef>
          </c:cat>
          <c:val>
            <c:numRef>
              <c:f>Лист1!$B$2:$B$4</c:f>
              <c:numCache>
                <c:formatCode>General</c:formatCode>
                <c:ptCount val="3"/>
                <c:pt idx="0">
                  <c:v>4.3</c:v>
                </c:pt>
                <c:pt idx="1">
                  <c:v>2.5</c:v>
                </c:pt>
                <c:pt idx="2">
                  <c:v>3.5</c:v>
                </c:pt>
              </c:numCache>
            </c:numRef>
          </c:val>
        </c:ser>
        <c:ser>
          <c:idx val="1"/>
          <c:order val="1"/>
          <c:tx>
            <c:strRef>
              <c:f>Лист1!$C$1</c:f>
              <c:strCache>
                <c:ptCount val="1"/>
                <c:pt idx="0">
                  <c:v>Вспомогательное производство</c:v>
                </c:pt>
              </c:strCache>
            </c:strRef>
          </c:tx>
          <c:cat>
            <c:strRef>
              <c:f>Лист1!$A$2:$A$4</c:f>
              <c:strCache>
                <c:ptCount val="3"/>
                <c:pt idx="0">
                  <c:v>Растениеводство</c:v>
                </c:pt>
                <c:pt idx="1">
                  <c:v>Животноводство</c:v>
                </c:pt>
                <c:pt idx="2">
                  <c:v>Переработка</c:v>
                </c:pt>
              </c:strCache>
            </c:strRef>
          </c:cat>
          <c:val>
            <c:numRef>
              <c:f>Лист1!$C$2:$C$4</c:f>
              <c:numCache>
                <c:formatCode>General</c:formatCode>
                <c:ptCount val="3"/>
                <c:pt idx="0">
                  <c:v>2.2000000000000002</c:v>
                </c:pt>
                <c:pt idx="1">
                  <c:v>1.9000000000000001</c:v>
                </c:pt>
                <c:pt idx="2">
                  <c:v>3</c:v>
                </c:pt>
              </c:numCache>
            </c:numRef>
          </c:val>
        </c:ser>
        <c:gapWidth val="138"/>
        <c:overlap val="100"/>
        <c:axId val="97126272"/>
        <c:axId val="97127808"/>
      </c:barChart>
      <c:catAx>
        <c:axId val="97126272"/>
        <c:scaling>
          <c:orientation val="minMax"/>
        </c:scaling>
        <c:axPos val="b"/>
        <c:majorTickMark val="none"/>
        <c:tickLblPos val="nextTo"/>
        <c:txPr>
          <a:bodyPr/>
          <a:lstStyle/>
          <a:p>
            <a:pPr>
              <a:defRPr lang="ru-RU" sz="1600"/>
            </a:pPr>
            <a:endParaRPr lang="ru-RU"/>
          </a:p>
        </c:txPr>
        <c:crossAx val="97127808"/>
        <c:crosses val="autoZero"/>
        <c:auto val="1"/>
        <c:lblAlgn val="ctr"/>
        <c:lblOffset val="100"/>
      </c:catAx>
      <c:valAx>
        <c:axId val="97127808"/>
        <c:scaling>
          <c:orientation val="minMax"/>
        </c:scaling>
        <c:axPos val="l"/>
        <c:majorGridlines/>
        <c:numFmt formatCode="#,##0.0" sourceLinked="0"/>
        <c:majorTickMark val="none"/>
        <c:tickLblPos val="nextTo"/>
        <c:txPr>
          <a:bodyPr/>
          <a:lstStyle/>
          <a:p>
            <a:pPr>
              <a:defRPr lang="ru-RU" sz="1600"/>
            </a:pPr>
            <a:endParaRPr lang="ru-RU"/>
          </a:p>
        </c:txPr>
        <c:crossAx val="97126272"/>
        <c:crosses val="autoZero"/>
        <c:crossBetween val="between"/>
      </c:valAx>
    </c:plotArea>
    <c:legend>
      <c:legendPos val="t"/>
      <c:layout>
        <c:manualLayout>
          <c:xMode val="edge"/>
          <c:yMode val="edge"/>
          <c:x val="0.23482005751584881"/>
          <c:y val="4.7037922141818511E-2"/>
          <c:w val="0.75294676156510865"/>
          <c:h val="6.3274631355218533E-2"/>
        </c:manualLayout>
      </c:layout>
      <c:txPr>
        <a:bodyPr/>
        <a:lstStyle/>
        <a:p>
          <a:pPr>
            <a:defRPr lang="ru-RU" sz="1400"/>
          </a:pPr>
          <a:endParaRPr lang="ru-RU"/>
        </a:p>
      </c:txPr>
    </c:legend>
    <c:plotVisOnly val="1"/>
    <c:dispBlanksAs val="gap"/>
  </c:chart>
  <c:txPr>
    <a:bodyPr/>
    <a:lstStyle/>
    <a:p>
      <a:pPr>
        <a:defRPr sz="1800"/>
      </a:pPr>
      <a:endParaRPr lang="ru-RU"/>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554F5-1E68-4FDF-AB56-E1B6FB2CF189}" type="datetimeFigureOut">
              <a:rPr lang="ru-RU" smtClean="0"/>
              <a:pPr/>
              <a:t>23.06.2012</a:t>
            </a:fld>
            <a:endParaRPr lang="ru-RU"/>
          </a:p>
        </p:txBody>
      </p:sp>
      <p:sp>
        <p:nvSpPr>
          <p:cNvPr id="4" name="Образ слайда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4CB70-9B94-4ACF-9487-CCE8CB1D534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blogs.forbes.com/tomkonrad/2011/03/18/green-stock-picks-for-a-post-fukushima-world/"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blogs.forbes.com/tomkonrad/2011/03/18/the-top-post-nuclear-energy-sectors-poll/" TargetMode="External"/><Relationship Id="rId4" Type="http://schemas.openxmlformats.org/officeDocument/2006/relationships/hyperlink" Target="http://blogs.forbes.com/tomkonrad/"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Зелёное</a:t>
            </a:r>
            <a:r>
              <a:rPr lang="ru-RU" baseline="0" dirty="0" smtClean="0"/>
              <a:t> что-нибудь вставить</a:t>
            </a:r>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От простого</a:t>
            </a:r>
            <a:r>
              <a:rPr lang="ru-RU" baseline="0" dirty="0" smtClean="0"/>
              <a:t> к сложному, от малого и среднего предпринимателя к региональному, федеральному и межгосударственному обобщению.</a:t>
            </a:r>
            <a:endParaRPr lang="en-US" baseline="0" dirty="0" smtClean="0"/>
          </a:p>
          <a:p>
            <a:endParaRPr lang="en-US" dirty="0" smtClean="0"/>
          </a:p>
          <a:p>
            <a:r>
              <a:rPr lang="ru-RU" dirty="0" smtClean="0"/>
              <a:t>Для расширения кредитной поддержки малых форм хозяйствования и развития производства сельскохозяйственной продукции ОАО «</a:t>
            </a:r>
            <a:r>
              <a:rPr lang="ru-RU" dirty="0" err="1" smtClean="0"/>
              <a:t>Россельхозбанк</a:t>
            </a:r>
            <a:r>
              <a:rPr lang="ru-RU" dirty="0" smtClean="0"/>
              <a:t>» вводит в действие новый кредитный продукт «Кредит под залог техники и/или оборудования для сельскохозяйственных кредитных потребительских кооперативов», позволяющий СКПК привлекать кредитные средства на приобретение техники и оборудования, в том числе бывших в употреблении.</a:t>
            </a:r>
            <a:r>
              <a:rPr lang="en-US" dirty="0" smtClean="0"/>
              <a:t> </a:t>
            </a:r>
            <a:r>
              <a:rPr lang="ru-RU" dirty="0" err="1" smtClean="0"/>
              <a:t>Россельхозбанк</a:t>
            </a:r>
            <a:r>
              <a:rPr lang="ru-RU" dirty="0" smtClean="0"/>
              <a:t> разработал кредитный продукт, дающий возможность сельскохозяйственным кредитным потребительским кооперативам привлечь кредитные средства ОАО «</a:t>
            </a:r>
            <a:r>
              <a:rPr lang="ru-RU" dirty="0" err="1" smtClean="0"/>
              <a:t>Россельхозбанк</a:t>
            </a:r>
            <a:r>
              <a:rPr lang="ru-RU" dirty="0" smtClean="0"/>
              <a:t>» для выдачи займов своим членам на приобретение техники и/или оборудования, в том числе бывших в употреблении, под их залог. Кредит предоставляется на срок до 5 лет с возможностью отсрочки начала погашения основного долга на 12 месяцев. Залог закупаемой членами СКПК техники и/или оборудования служит обеспечением по кредиту и в обязательном порядке подлежит страхованию.</a:t>
            </a:r>
          </a:p>
          <a:p>
            <a:r>
              <a:rPr lang="ru-RU" dirty="0" smtClean="0"/>
              <a:t>В 2011 году на финансирование СКПК для выдачи займов на приобретение техники и/или оборудования ОАО «</a:t>
            </a:r>
            <a:r>
              <a:rPr lang="ru-RU" dirty="0" err="1" smtClean="0"/>
              <a:t>Россельхозбанк</a:t>
            </a:r>
            <a:r>
              <a:rPr lang="ru-RU" dirty="0" smtClean="0"/>
              <a:t>» планирует направить более 700 млн. рублей. </a:t>
            </a:r>
          </a:p>
          <a:p>
            <a:r>
              <a:rPr lang="ru-RU" dirty="0" smtClean="0"/>
              <a:t>Обеспечение доступности кредитных ресурсов для малого </a:t>
            </a:r>
            <a:r>
              <a:rPr lang="ru-RU" dirty="0" err="1" smtClean="0"/>
              <a:t>агробизнеса</a:t>
            </a:r>
            <a:r>
              <a:rPr lang="ru-RU" dirty="0" smtClean="0"/>
              <a:t> является одной из приоритетных задач </a:t>
            </a:r>
            <a:r>
              <a:rPr lang="ru-RU" dirty="0" err="1" smtClean="0"/>
              <a:t>Россельхозбанка</a:t>
            </a:r>
            <a:r>
              <a:rPr lang="ru-RU" dirty="0" smtClean="0"/>
              <a:t>. Кредитный портфель СКПК ОАО «</a:t>
            </a:r>
            <a:r>
              <a:rPr lang="ru-RU" dirty="0" err="1" smtClean="0"/>
              <a:t>Россельхозбанк</a:t>
            </a:r>
            <a:r>
              <a:rPr lang="ru-RU" dirty="0" smtClean="0"/>
              <a:t>» по итогам 2010 года составил 2,1 млрд. рублей. За 2010 год банк выдал сельскохозяйственным кредитным потребительским кооперативам кредитов на сумму более 1,4 млрд. рублей.</a:t>
            </a:r>
          </a:p>
          <a:p>
            <a:endParaRPr lang="en-US" dirty="0" smtClean="0"/>
          </a:p>
          <a:p>
            <a:r>
              <a:rPr lang="ru-RU" dirty="0" err="1" smtClean="0"/>
              <a:t>РосАгроЛизинг</a:t>
            </a:r>
            <a:r>
              <a:rPr lang="ru-RU" baseline="0" dirty="0" smtClean="0"/>
              <a:t> вообще не формирует бизнес и </a:t>
            </a:r>
            <a:r>
              <a:rPr lang="ru-RU" baseline="0" dirty="0" err="1" smtClean="0"/>
              <a:t>инвест</a:t>
            </a:r>
            <a:r>
              <a:rPr lang="ru-RU" baseline="0" dirty="0" smtClean="0"/>
              <a:t> предложений для малого и среднего бизнеса.</a:t>
            </a:r>
          </a:p>
          <a:p>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Over the last few weeks, I have read innumerable prognostications about how Japan and the rest of the world will fill the energy gap.  I asked several clean energy money managers for their </a:t>
            </a:r>
            <a:r>
              <a:rPr lang="en-US" dirty="0" smtClean="0">
                <a:hlinkClick r:id="rId3"/>
              </a:rPr>
              <a:t>top post-Fukushima stock picks</a:t>
            </a:r>
            <a:r>
              <a:rPr lang="en-US" dirty="0" smtClean="0"/>
              <a:t>, which are published on my </a:t>
            </a:r>
            <a:r>
              <a:rPr lang="en-US" dirty="0" smtClean="0">
                <a:hlinkClick r:id="rId4"/>
              </a:rPr>
              <a:t>Green Stocks</a:t>
            </a:r>
            <a:r>
              <a:rPr lang="en-US" dirty="0" smtClean="0"/>
              <a:t> blog at Forbes.  I also posted a </a:t>
            </a:r>
            <a:r>
              <a:rPr lang="en-US" dirty="0" smtClean="0">
                <a:hlinkClick r:id="rId5"/>
              </a:rPr>
              <a:t>quick poll</a:t>
            </a:r>
            <a:r>
              <a:rPr lang="en-US" dirty="0" smtClean="0"/>
              <a:t> to see what sectors readers thought would benefit (see chart.)</a:t>
            </a:r>
          </a:p>
          <a:p>
            <a:endParaRPr lang="en-US" dirty="0" smtClean="0"/>
          </a:p>
          <a:p>
            <a:r>
              <a:rPr lang="en-US" sz="1200" b="1" kern="1200" dirty="0" smtClean="0">
                <a:solidFill>
                  <a:schemeClr val="tx1"/>
                </a:solidFill>
                <a:latin typeface="+mn-lt"/>
                <a:ea typeface="+mn-ea"/>
                <a:cs typeface="+mn-cs"/>
              </a:rPr>
              <a:t>Venture Capital &amp; Private Equity</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the venture capital and private equity side, some spectacular</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returns were achieved during the period 2004 to 2007.</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private equity players, one of the most successful strategies</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during this period was to identify clean energy companies which</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had been struggling to commercialize their products or services</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during the period of low energy prices, but which were now</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experiencing soaring demand. Allianz Private Equity and </a:t>
            </a:r>
            <a:r>
              <a:rPr lang="en-US" sz="1200" kern="1200" dirty="0" err="1" smtClean="0">
                <a:solidFill>
                  <a:schemeClr val="tx1"/>
                </a:solidFill>
                <a:latin typeface="+mn-lt"/>
                <a:ea typeface="+mn-ea"/>
                <a:cs typeface="+mn-cs"/>
              </a:rPr>
              <a:t>Apax</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Partners shared the private equity deal of the year in 2006. They</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bought Hansen Transmissions, a leading provider of gearboxes</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for wind turbines for  $132m, and 22 months later they were able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to sell it for $ 465m to India’s </a:t>
            </a:r>
            <a:r>
              <a:rPr lang="en-US" sz="1200" kern="1200" dirty="0" err="1" smtClean="0">
                <a:solidFill>
                  <a:schemeClr val="tx1"/>
                </a:solidFill>
                <a:latin typeface="+mn-lt"/>
                <a:ea typeface="+mn-ea"/>
                <a:cs typeface="+mn-cs"/>
              </a:rPr>
              <a:t>Suzlon</a:t>
            </a:r>
            <a:r>
              <a:rPr lang="en-US" sz="1200" kern="1200" dirty="0" smtClean="0">
                <a:solidFill>
                  <a:schemeClr val="tx1"/>
                </a:solidFill>
                <a:latin typeface="+mn-lt"/>
                <a:ea typeface="+mn-ea"/>
                <a:cs typeface="+mn-cs"/>
              </a:rPr>
              <a:t> Energy, then the world’s</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most valuable turbine manufacturer, recording an IRR of 101%</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their investment. Other very successful deals of this nature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included an investment made by Goldman Sachs in </a:t>
            </a:r>
            <a:r>
              <a:rPr lang="en-US" sz="1200" kern="1200" dirty="0" err="1" smtClean="0">
                <a:solidFill>
                  <a:schemeClr val="tx1"/>
                </a:solidFill>
                <a:latin typeface="+mn-lt"/>
                <a:ea typeface="+mn-ea"/>
                <a:cs typeface="+mn-cs"/>
              </a:rPr>
              <a:t>Zilkha</a:t>
            </a:r>
            <a:r>
              <a:rPr lang="ru-RU"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Renewables</a:t>
            </a:r>
            <a:r>
              <a:rPr lang="en-US" sz="1200" kern="1200" dirty="0" smtClean="0">
                <a:solidFill>
                  <a:schemeClr val="tx1"/>
                </a:solidFill>
                <a:latin typeface="+mn-lt"/>
                <a:ea typeface="+mn-ea"/>
                <a:cs typeface="+mn-cs"/>
              </a:rPr>
              <a:t> (later renamed Horizon Wind Energy), which they</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were subsequently able to sell to </a:t>
            </a:r>
            <a:r>
              <a:rPr lang="en-US" sz="1200" kern="1200" dirty="0" err="1" smtClean="0">
                <a:solidFill>
                  <a:schemeClr val="tx1"/>
                </a:solidFill>
                <a:latin typeface="+mn-lt"/>
                <a:ea typeface="+mn-ea"/>
                <a:cs typeface="+mn-cs"/>
              </a:rPr>
              <a:t>Energias</a:t>
            </a:r>
            <a:r>
              <a:rPr lang="en-US" sz="1200" kern="1200" dirty="0" smtClean="0">
                <a:solidFill>
                  <a:schemeClr val="tx1"/>
                </a:solidFill>
                <a:latin typeface="+mn-lt"/>
                <a:ea typeface="+mn-ea"/>
                <a:cs typeface="+mn-cs"/>
              </a:rPr>
              <a:t> de Portugal at a</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substantially increased value.</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Meanwhile in venture capital, investors in clean technologies in</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Europe and the US were on track to achieve excellent returns on</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their investments up to mid- 2008, according to the third annual</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European Clean Energy Venture Returns Analysis (ECEVRA),</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completed by New Energy Finance in collaboration with the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European Energy Venture Fair.</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study, which is based on confidential returns by investors at</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end of H1 2008, covered 302 clean technology portfolio</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companies, representing € 1.77 billion of venture capital invested</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clean technology since 1997. Of these, 26 have so far resulted</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public listing and 32 have been exited or partially exited via</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trade sale. The success rate to date has been reasonably high</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with a pooled gross IRR (at the portfolio company level, not the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fund level) of over 60%, based on the limited number of exits and</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with only 23 companies being liquidated or written off at the time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study,. These exceptional returns, were driven by the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outstanding success of a small number of early investments in the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solar sector – Q-Cells and REC in particular. Without these, the</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pooled return was closer to 14%. As of mid- 2008 there had been</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relatively few down-rounds (subsequent venture rounds at</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reduced valuations), but it is a very young sample with relatively</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few</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exits</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to</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date</a:t>
            </a:r>
            <a:r>
              <a:rPr lang="ru-RU" sz="1200" kern="1200" dirty="0" smtClean="0">
                <a:solidFill>
                  <a:schemeClr val="tx1"/>
                </a:solidFill>
                <a:latin typeface="+mn-lt"/>
                <a:ea typeface="+mn-ea"/>
                <a:cs typeface="+mn-cs"/>
              </a:rPr>
              <a:t>.</a:t>
            </a:r>
          </a:p>
          <a:p>
            <a:r>
              <a:rPr lang="ru-RU" dirty="0" smtClean="0"/>
              <a:t> </a:t>
            </a:r>
          </a:p>
          <a:p>
            <a:r>
              <a:rPr lang="en-US" dirty="0" smtClean="0"/>
              <a:t>http://www.triplepundit.com/2008/05/carbon-point-study-estimates-global-carbon-market-could-top-3-trillion-by-2020/</a:t>
            </a:r>
            <a:endParaRPr lang="ru-RU" dirty="0" smtClean="0"/>
          </a:p>
          <a:p>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Corporate and individual Investors and policy-makers are facing an historic choice. </a:t>
            </a:r>
            <a:r>
              <a:rPr lang="en-US" dirty="0" smtClean="0"/>
              <a:t>While it takes ten years or more to permit and build a nuclear reactor, utility scale wind and solar farms are typically built in three to 18 months.  </a:t>
            </a:r>
          </a:p>
          <a:p>
            <a:r>
              <a:rPr lang="en-US" sz="1200" kern="1200" dirty="0" smtClean="0">
                <a:solidFill>
                  <a:schemeClr val="tx1"/>
                </a:solidFill>
                <a:latin typeface="+mn-lt"/>
                <a:ea typeface="+mn-ea"/>
                <a:cs typeface="+mn-cs"/>
              </a:rPr>
              <a:t>The market thinks that the outlook for clean energy in general and solar in particular, has improved greatly. This makes sense, because as the Japanese rebuild their energy infrastructure, they will stay away from nuclear, and focus on electricity that’s safe, and quick to deploy. Green energy fits the bill.</a:t>
            </a:r>
          </a:p>
          <a:p>
            <a:endParaRPr lang="en-US"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D7B4CB70-9B94-4ACF-9487-CCE8CB1D534D}"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Рядовой предпринимателю</a:t>
            </a:r>
            <a:r>
              <a:rPr lang="ru-RU" baseline="0" dirty="0" smtClean="0"/>
              <a:t> стоит огромных временных и непосильных затрат профинансировать необходимое оборудование и технику. В связи со высокой стоимостью каждый из них старается приобрести технологию подешевле и от разных производителей. Если каждый «мелкий» предприниматель будет перерабатывать ОО, используя нестандартизированные технологии, то мы получим сто продуктов  неизвестного качества и стандартов.</a:t>
            </a:r>
            <a:endParaRPr lang="en-US" dirty="0"/>
          </a:p>
        </p:txBody>
      </p:sp>
      <p:sp>
        <p:nvSpPr>
          <p:cNvPr id="4" name="Slide Number Placeholder 3"/>
          <p:cNvSpPr>
            <a:spLocks noGrp="1"/>
          </p:cNvSpPr>
          <p:nvPr>
            <p:ph type="sldNum" sz="quarter" idx="10"/>
          </p:nvPr>
        </p:nvSpPr>
        <p:spPr/>
        <p:txBody>
          <a:bodyPr/>
          <a:lstStyle/>
          <a:p>
            <a:fld id="{D7B4CB70-9B94-4ACF-9487-CCE8CB1D534D}"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baseline="0" dirty="0" smtClean="0"/>
              <a:t>РАЛ продаёт просто товар, который вырван из технологической цепочки. </a:t>
            </a:r>
            <a:r>
              <a:rPr lang="ru-RU" dirty="0" smtClean="0"/>
              <a:t>Вместо того,</a:t>
            </a:r>
            <a:r>
              <a:rPr lang="ru-RU" baseline="0" dirty="0" smtClean="0"/>
              <a:t> чтобы продавать технологическую линию с определенным входом и прогнозируемым выходом. Пример: переработка органических отходов. Есть крупные хозяйства, производящие большое количество ОО. Если каждый «мелкий» предприниматель будет перерабатывать ОО, используя нестандартизированные технологии, то мы получим сто продуктов  неизвестного качества. Если к технологии переработки (оборудованию) прилагать пакет стандартов, систему контроля качества, то на выходе можно получить большие объемы стандартизированного  продукта контролируемого качества.</a:t>
            </a:r>
          </a:p>
          <a:p>
            <a:r>
              <a:rPr lang="ru-RU" baseline="0" dirty="0" smtClean="0"/>
              <a:t>АККОР, РАД</a:t>
            </a:r>
            <a:endParaRPr lang="en-US" dirty="0"/>
          </a:p>
        </p:txBody>
      </p:sp>
      <p:sp>
        <p:nvSpPr>
          <p:cNvPr id="4" name="Slide Number Placeholder 3"/>
          <p:cNvSpPr>
            <a:spLocks noGrp="1"/>
          </p:cNvSpPr>
          <p:nvPr>
            <p:ph type="sldNum" sz="quarter" idx="10"/>
          </p:nvPr>
        </p:nvSpPr>
        <p:spPr/>
        <p:txBody>
          <a:bodyPr/>
          <a:lstStyle/>
          <a:p>
            <a:fld id="{D7B4CB70-9B94-4ACF-9487-CCE8CB1D534D}" type="slidenum">
              <a:rPr lang="ru-RU" smtClean="0"/>
              <a:pPr/>
              <a:t>11</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Вместо того,</a:t>
            </a:r>
            <a:r>
              <a:rPr lang="ru-RU" baseline="0" dirty="0" smtClean="0"/>
              <a:t> чтобы продавать технологическую линию с прогнозируемым входом и выходом, РАЛ продаёт просто товар, который вырван из технологической цепочки. Пример: переработка. Есть крупные инвестиции. Если мы заставим каждого «мелкого» предпринимателя получать </a:t>
            </a:r>
            <a:r>
              <a:rPr lang="ru-RU" baseline="0" dirty="0" err="1" smtClean="0"/>
              <a:t>удобренеие</a:t>
            </a:r>
            <a:r>
              <a:rPr lang="ru-RU" baseline="0" dirty="0" smtClean="0"/>
              <a:t> без единого стандарта, то мы получим сто продуктов  неизвестного качества. Если к технологии производства удобрения (оборудованию) прилагать пакет стандартов, технологии, систему контроля качества, то получим продукт контролируемого качества.</a:t>
            </a:r>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16</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Добавить Атомные станции и </a:t>
            </a:r>
            <a:r>
              <a:rPr lang="ru-RU" baseline="0" dirty="0" err="1" smtClean="0"/>
              <a:t>Гидро-электростанции</a:t>
            </a:r>
            <a:r>
              <a:rPr lang="ru-RU" baseline="0" dirty="0" smtClean="0"/>
              <a:t>.</a:t>
            </a:r>
            <a:endParaRPr lang="ru-RU" baseline="0" smtClean="0"/>
          </a:p>
          <a:p>
            <a:endParaRPr lang="ru-RU" baseline="0" smtClean="0"/>
          </a:p>
          <a:p>
            <a:r>
              <a:rPr lang="ru-RU" baseline="0" dirty="0" smtClean="0"/>
              <a:t>РАЛ продаёт просто товар, который вырван из технологической цепочки. </a:t>
            </a:r>
            <a:r>
              <a:rPr lang="ru-RU" dirty="0" smtClean="0"/>
              <a:t>Вместо того,</a:t>
            </a:r>
            <a:r>
              <a:rPr lang="ru-RU" baseline="0" dirty="0" smtClean="0"/>
              <a:t> чтобы продавать технологическую линию с определенным входом и прогнозируемым выходом. Пример: переработка органических отходов. Есть крупные хозяйства, производящие большое количество ОО. Если каждый «мелкий» предприниматель будет перерабатывать ОО, используя нестандартизированные технологии, то мы получим сто продуктов  неизвестного качества. Если к технологии переработки (оборудованию) прилагать пакет стандартов, систему контроля качества, то на выходе можно получить большие объемы стандартизированного  продукта контролируемого качества.</a:t>
            </a:r>
            <a:endParaRPr lang="ru-RU" dirty="0"/>
          </a:p>
        </p:txBody>
      </p:sp>
      <p:sp>
        <p:nvSpPr>
          <p:cNvPr id="4" name="Номер слайда 3"/>
          <p:cNvSpPr>
            <a:spLocks noGrp="1"/>
          </p:cNvSpPr>
          <p:nvPr>
            <p:ph type="sldNum" sz="quarter" idx="10"/>
          </p:nvPr>
        </p:nvSpPr>
        <p:spPr/>
        <p:txBody>
          <a:bodyPr/>
          <a:lstStyle/>
          <a:p>
            <a:fld id="{D7B4CB70-9B94-4ACF-9487-CCE8CB1D534D}"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4458252"/>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044510"/>
            <a:ext cx="8458200" cy="1018646"/>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238500"/>
            <a:ext cx="8458200" cy="7620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5394960"/>
            <a:ext cx="758952" cy="205740"/>
          </a:xfrm>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457730"/>
            <a:ext cx="1828800" cy="487627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457730"/>
            <a:ext cx="6248400" cy="48762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19" name="Нижний колонтитул 18"/>
          <p:cNvSpPr>
            <a:spLocks noGrp="1"/>
          </p:cNvSpPr>
          <p:nvPr>
            <p:ph type="ftr" sz="quarter" idx="11"/>
          </p:nvPr>
        </p:nvSpPr>
        <p:spPr>
          <a:xfrm>
            <a:off x="3581400" y="63500"/>
            <a:ext cx="2895600" cy="240771"/>
          </a:xfrm>
        </p:spPr>
        <p:txBody>
          <a:bodyPr/>
          <a:lstStyle/>
          <a:p>
            <a:endParaRPr lang="ru-RU"/>
          </a:p>
        </p:txBody>
      </p:sp>
      <p:sp>
        <p:nvSpPr>
          <p:cNvPr id="16" name="Номер слайда 15"/>
          <p:cNvSpPr>
            <a:spLocks noGrp="1"/>
          </p:cNvSpPr>
          <p:nvPr>
            <p:ph type="sldNum" sz="quarter" idx="12"/>
          </p:nvPr>
        </p:nvSpPr>
        <p:spPr>
          <a:xfrm>
            <a:off x="8229600" y="5394960"/>
            <a:ext cx="758952" cy="205740"/>
          </a:xfrm>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2870752"/>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397000"/>
            <a:ext cx="8458200" cy="10160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6779C5B-3DD9-4E7E-837B-0AAD5E0BD3EB}" type="slidenum">
              <a:rPr lang="ru-RU" smtClean="0"/>
              <a:pPr/>
              <a:t>‹#›</a:t>
            </a:fld>
            <a:endParaRPr lang="ru-RU"/>
          </a:p>
        </p:txBody>
      </p:sp>
      <p:sp>
        <p:nvSpPr>
          <p:cNvPr id="8" name="Заголовок 7"/>
          <p:cNvSpPr>
            <a:spLocks noGrp="1"/>
          </p:cNvSpPr>
          <p:nvPr>
            <p:ph type="title"/>
          </p:nvPr>
        </p:nvSpPr>
        <p:spPr>
          <a:xfrm>
            <a:off x="180475" y="2455905"/>
            <a:ext cx="8686800" cy="987354"/>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381000"/>
            <a:ext cx="8686800" cy="701040"/>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333500"/>
            <a:ext cx="4191000" cy="39370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333500"/>
            <a:ext cx="4343400" cy="39370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4508500"/>
            <a:ext cx="8610600" cy="735542"/>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555625"/>
            <a:ext cx="4290556" cy="533135"/>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6" y="555625"/>
            <a:ext cx="4292241" cy="533135"/>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096698"/>
            <a:ext cx="4290556" cy="328480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096698"/>
            <a:ext cx="4288536" cy="328480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5397500"/>
            <a:ext cx="762000" cy="205740"/>
          </a:xfrm>
        </p:spPr>
        <p:txBody>
          <a:bodyPr/>
          <a:lstStyle/>
          <a:p>
            <a:fld id="{E6779C5B-3DD9-4E7E-837B-0AAD5E0BD3EB}" type="slidenum">
              <a:rPr lang="ru-RU" smtClean="0"/>
              <a:pPr/>
              <a:t>‹#›</a:t>
            </a:fld>
            <a:endParaRPr lang="ru-RU"/>
          </a:p>
        </p:txBody>
      </p:sp>
      <p:sp>
        <p:nvSpPr>
          <p:cNvPr id="11" name="Прямая соединительная линия 10"/>
          <p:cNvSpPr>
            <a:spLocks noChangeShapeType="1"/>
          </p:cNvSpPr>
          <p:nvPr/>
        </p:nvSpPr>
        <p:spPr bwMode="auto">
          <a:xfrm>
            <a:off x="514350" y="5016501"/>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thruBlk="1"/>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381000"/>
            <a:ext cx="8686800" cy="701040"/>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4874265"/>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4572000"/>
            <a:ext cx="8458200" cy="433917"/>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1" y="508000"/>
            <a:ext cx="3008313" cy="40005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508000"/>
            <a:ext cx="5340350" cy="40005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779C5B-3DD9-4E7E-837B-0AAD5E0BD3EB}" type="slidenum">
              <a:rPr lang="ru-RU" smtClean="0"/>
              <a:pPr/>
              <a:t>‹#›</a:t>
            </a:fld>
            <a:endParaRPr lang="ru-RU"/>
          </a:p>
        </p:txBody>
      </p:sp>
    </p:spTree>
  </p:cSld>
  <p:clrMapOvr>
    <a:masterClrMapping/>
  </p:clrMapOvr>
  <p:transition>
    <p:fade thruBlk="1"/>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513862"/>
            <a:ext cx="5029200" cy="30480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80DB763-37B3-4FE6-9B36-6B05EF7D078B}" type="datetimeFigureOut">
              <a:rPr lang="ru-RU" smtClean="0"/>
              <a:pPr/>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6779C5B-3DD9-4E7E-837B-0AAD5E0BD3EB}" type="slidenum">
              <a:rPr lang="ru-RU" smtClean="0"/>
              <a:pPr/>
              <a:t>‹#›</a:t>
            </a:fld>
            <a:endParaRPr lang="ru-RU"/>
          </a:p>
        </p:txBody>
      </p:sp>
      <p:sp>
        <p:nvSpPr>
          <p:cNvPr id="17" name="Заголовок 16"/>
          <p:cNvSpPr>
            <a:spLocks noGrp="1"/>
          </p:cNvSpPr>
          <p:nvPr>
            <p:ph type="title"/>
          </p:nvPr>
        </p:nvSpPr>
        <p:spPr>
          <a:xfrm>
            <a:off x="381000" y="4161467"/>
            <a:ext cx="5867400" cy="43524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4611015"/>
            <a:ext cx="5867400" cy="640292"/>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fade thruBlk="1"/>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875749"/>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295135"/>
            <a:ext cx="8686800" cy="3771636"/>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63500"/>
            <a:ext cx="2514600" cy="240771"/>
          </a:xfrm>
          <a:prstGeom prst="rect">
            <a:avLst/>
          </a:prstGeom>
        </p:spPr>
        <p:txBody>
          <a:bodyPr vert="horz"/>
          <a:lstStyle>
            <a:lvl1pPr algn="l" eaLnBrk="1" latinLnBrk="0" hangingPunct="1">
              <a:defRPr kumimoji="0" sz="1200">
                <a:solidFill>
                  <a:schemeClr val="accent1">
                    <a:shade val="75000"/>
                  </a:schemeClr>
                </a:solidFill>
              </a:defRPr>
            </a:lvl1pPr>
          </a:lstStyle>
          <a:p>
            <a:fld id="{080DB763-37B3-4FE6-9B36-6B05EF7D078B}" type="datetimeFigureOut">
              <a:rPr lang="ru-RU" smtClean="0"/>
              <a:pPr/>
              <a:t>23.06.2012</a:t>
            </a:fld>
            <a:endParaRPr lang="ru-RU"/>
          </a:p>
        </p:txBody>
      </p:sp>
      <p:sp>
        <p:nvSpPr>
          <p:cNvPr id="28" name="Нижний колонтитул 27"/>
          <p:cNvSpPr>
            <a:spLocks noGrp="1"/>
          </p:cNvSpPr>
          <p:nvPr>
            <p:ph type="ftr" sz="quarter" idx="3"/>
          </p:nvPr>
        </p:nvSpPr>
        <p:spPr>
          <a:xfrm>
            <a:off x="3124200" y="63500"/>
            <a:ext cx="3352800" cy="240771"/>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5397501"/>
            <a:ext cx="762000" cy="203729"/>
          </a:xfrm>
          <a:prstGeom prst="rect">
            <a:avLst/>
          </a:prstGeom>
        </p:spPr>
        <p:txBody>
          <a:bodyPr vert="horz"/>
          <a:lstStyle>
            <a:lvl1pPr algn="r" eaLnBrk="1" latinLnBrk="0" hangingPunct="1">
              <a:defRPr kumimoji="0" sz="1200">
                <a:solidFill>
                  <a:schemeClr val="accent1">
                    <a:shade val="75000"/>
                  </a:schemeClr>
                </a:solidFill>
              </a:defRPr>
            </a:lvl1pPr>
          </a:lstStyle>
          <a:p>
            <a:fld id="{E6779C5B-3DD9-4E7E-837B-0AAD5E0BD3EB}" type="slidenum">
              <a:rPr lang="ru-RU" smtClean="0"/>
              <a:pPr/>
              <a:t>‹#›</a:t>
            </a:fld>
            <a:endParaRPr lang="ru-RU"/>
          </a:p>
        </p:txBody>
      </p:sp>
      <p:sp>
        <p:nvSpPr>
          <p:cNvPr id="10" name="Заголовок 9"/>
          <p:cNvSpPr>
            <a:spLocks noGrp="1"/>
          </p:cNvSpPr>
          <p:nvPr>
            <p:ph type="title"/>
          </p:nvPr>
        </p:nvSpPr>
        <p:spPr>
          <a:xfrm>
            <a:off x="304800" y="381000"/>
            <a:ext cx="8686800" cy="6985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875749"/>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881656"/>
            <a:ext cx="8629650" cy="198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sndAc>
      <p:stSnd>
        <p:snd r:embed="rId13" name="arrow.wav"/>
      </p:stSnd>
    </p:sndAc>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jpeg"/><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k\Визитки\agrob2b-logo.png"/>
          <p:cNvPicPr>
            <a:picLocks noChangeAspect="1" noChangeArrowheads="1"/>
          </p:cNvPicPr>
          <p:nvPr/>
        </p:nvPicPr>
        <p:blipFill>
          <a:blip r:embed="rId4" cstate="print"/>
          <a:srcRect/>
          <a:stretch>
            <a:fillRect/>
          </a:stretch>
        </p:blipFill>
        <p:spPr bwMode="auto">
          <a:xfrm>
            <a:off x="8244408" y="4801716"/>
            <a:ext cx="710816" cy="698021"/>
          </a:xfrm>
          <a:prstGeom prst="rect">
            <a:avLst/>
          </a:prstGeom>
          <a:noFill/>
          <a:ln>
            <a:solidFill>
              <a:srgbClr val="006C31"/>
            </a:solidFill>
          </a:ln>
          <a:effectLst>
            <a:outerShdw blurRad="76200" dir="13500000" sy="23000" kx="1200000" algn="br" rotWithShape="0">
              <a:prstClr val="black">
                <a:alpha val="20000"/>
              </a:prstClr>
            </a:outerShdw>
          </a:effectLst>
        </p:spPr>
      </p:pic>
      <p:sp>
        <p:nvSpPr>
          <p:cNvPr id="2" name="Заголовок 1"/>
          <p:cNvSpPr>
            <a:spLocks noGrp="1"/>
          </p:cNvSpPr>
          <p:nvPr>
            <p:ph type="ctrTitle"/>
          </p:nvPr>
        </p:nvSpPr>
        <p:spPr>
          <a:xfrm>
            <a:off x="381000" y="4044510"/>
            <a:ext cx="2547926" cy="1018646"/>
          </a:xfrm>
        </p:spPr>
        <p:txBody>
          <a:bodyPr>
            <a:normAutofit/>
          </a:bodyPr>
          <a:lstStyle/>
          <a:p>
            <a:r>
              <a:rPr lang="ru-RU" sz="4000" dirty="0" smtClean="0"/>
              <a:t>АГРО Б</a:t>
            </a:r>
            <a:r>
              <a:rPr lang="en-US" sz="4000" dirty="0" smtClean="0"/>
              <a:t>2</a:t>
            </a:r>
            <a:r>
              <a:rPr lang="ru-RU" sz="4000" dirty="0" smtClean="0"/>
              <a:t>Б</a:t>
            </a:r>
            <a:endParaRPr lang="ru-RU" sz="4000" dirty="0"/>
          </a:p>
        </p:txBody>
      </p:sp>
      <p:sp>
        <p:nvSpPr>
          <p:cNvPr id="3" name="Подзаголовок 2"/>
          <p:cNvSpPr>
            <a:spLocks noGrp="1"/>
          </p:cNvSpPr>
          <p:nvPr>
            <p:ph type="subTitle" idx="1"/>
          </p:nvPr>
        </p:nvSpPr>
        <p:spPr/>
        <p:txBody>
          <a:bodyPr>
            <a:normAutofit fontScale="92500" lnSpcReduction="10000"/>
          </a:bodyPr>
          <a:lstStyle/>
          <a:p>
            <a:r>
              <a:rPr lang="ru-RU" dirty="0" smtClean="0"/>
              <a:t>Развитие малого и среднего бизнеса</a:t>
            </a:r>
            <a:r>
              <a:rPr lang="en-US" dirty="0" smtClean="0"/>
              <a:t> </a:t>
            </a:r>
            <a:r>
              <a:rPr lang="ru-RU" dirty="0" smtClean="0"/>
              <a:t>в АПК</a:t>
            </a:r>
            <a:r>
              <a:rPr lang="en-US" dirty="0" smtClean="0"/>
              <a:t> </a:t>
            </a:r>
            <a:endParaRPr lang="ru-RU" dirty="0" smtClean="0"/>
          </a:p>
          <a:p>
            <a:r>
              <a:rPr lang="ru-RU" dirty="0" smtClean="0"/>
              <a:t>при вступлении России в ВТО</a:t>
            </a:r>
            <a:endParaRPr lang="ru-RU" dirty="0"/>
          </a:p>
        </p:txBody>
      </p:sp>
      <p:sp>
        <p:nvSpPr>
          <p:cNvPr id="5" name="Подзаголовок 2"/>
          <p:cNvSpPr txBox="1">
            <a:spLocks/>
          </p:cNvSpPr>
          <p:nvPr/>
        </p:nvSpPr>
        <p:spPr>
          <a:xfrm>
            <a:off x="467544" y="4729708"/>
            <a:ext cx="7344816" cy="476248"/>
          </a:xfrm>
          <a:prstGeom prst="rect">
            <a:avLst/>
          </a:prstGeom>
        </p:spPr>
        <p:txBody>
          <a:bodyPr vert="horz" anchor="b">
            <a:no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ru-RU" b="0" i="0" u="none" strike="noStrike" kern="1200" cap="none" spc="0" normalizeH="0" baseline="0" noProof="0" dirty="0" smtClean="0">
                <a:ln>
                  <a:noFill/>
                </a:ln>
                <a:solidFill>
                  <a:schemeClr val="tx2">
                    <a:shade val="75000"/>
                  </a:schemeClr>
                </a:solidFill>
                <a:effectLst/>
                <a:uLnTx/>
                <a:uFillTx/>
                <a:latin typeface="+mn-lt"/>
                <a:ea typeface="+mn-ea"/>
                <a:cs typeface="+mn-cs"/>
              </a:rPr>
              <a:t>Бизнес модели, одобренные МСХ и финансируемые </a:t>
            </a:r>
            <a:r>
              <a:rPr kumimoji="0" lang="ru-RU" b="0" i="0" u="none" strike="noStrike" kern="1200" cap="none" spc="0" normalizeH="0" baseline="0" noProof="0" dirty="0" err="1" smtClean="0">
                <a:ln>
                  <a:noFill/>
                </a:ln>
                <a:solidFill>
                  <a:schemeClr val="tx2">
                    <a:shade val="75000"/>
                  </a:schemeClr>
                </a:solidFill>
                <a:effectLst/>
                <a:uLnTx/>
                <a:uFillTx/>
                <a:latin typeface="+mn-lt"/>
                <a:ea typeface="+mn-ea"/>
                <a:cs typeface="+mn-cs"/>
              </a:rPr>
              <a:t>Росагролизингом</a:t>
            </a:r>
            <a:endParaRPr kumimoji="0" lang="ru-RU" sz="16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pic>
        <p:nvPicPr>
          <p:cNvPr id="19458"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5940152" y="985292"/>
            <a:ext cx="2088232" cy="2074029"/>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Агро</a:t>
            </a:r>
            <a:r>
              <a:rPr lang="ru-RU" dirty="0" smtClean="0"/>
              <a:t> </a:t>
            </a:r>
            <a:r>
              <a:rPr lang="en-US" dirty="0" smtClean="0"/>
              <a:t>b2b </a:t>
            </a:r>
            <a:r>
              <a:rPr lang="ru-RU" dirty="0" smtClean="0"/>
              <a:t>предлагает</a:t>
            </a:r>
            <a:endParaRPr lang="ru-RU" dirty="0"/>
          </a:p>
        </p:txBody>
      </p:sp>
      <p:sp>
        <p:nvSpPr>
          <p:cNvPr id="3" name="Содержимое 2"/>
          <p:cNvSpPr>
            <a:spLocks noGrp="1"/>
          </p:cNvSpPr>
          <p:nvPr>
            <p:ph idx="1"/>
          </p:nvPr>
        </p:nvSpPr>
        <p:spPr>
          <a:xfrm>
            <a:off x="304800" y="1214426"/>
            <a:ext cx="8686800" cy="4000528"/>
          </a:xfrm>
        </p:spPr>
        <p:txBody>
          <a:bodyPr>
            <a:noAutofit/>
          </a:bodyPr>
          <a:lstStyle/>
          <a:p>
            <a:pPr>
              <a:buFont typeface="Wingdings" pitchFamily="2" charset="2"/>
              <a:buChar char="Ø"/>
            </a:pPr>
            <a:r>
              <a:rPr lang="ru-RU" sz="2400" dirty="0" smtClean="0">
                <a:latin typeface="Arial" pitchFamily="34" charset="0"/>
                <a:cs typeface="Arial" pitchFamily="34" charset="0"/>
              </a:rPr>
              <a:t>Франчайзинг даст возможность</a:t>
            </a:r>
            <a:endParaRPr lang="en-US" sz="2400" dirty="0" smtClean="0">
              <a:latin typeface="Arial" pitchFamily="34" charset="0"/>
              <a:cs typeface="Arial" pitchFamily="34" charset="0"/>
            </a:endParaRPr>
          </a:p>
          <a:p>
            <a:pPr lvl="1">
              <a:buFont typeface="Wingdings" pitchFamily="2" charset="2"/>
              <a:buChar char="Ø"/>
            </a:pPr>
            <a:r>
              <a:rPr lang="ru-RU" sz="1800" dirty="0" smtClean="0">
                <a:latin typeface="Arial" pitchFamily="34" charset="0"/>
                <a:cs typeface="Arial" pitchFamily="34" charset="0"/>
              </a:rPr>
              <a:t>Быстрое </a:t>
            </a:r>
            <a:r>
              <a:rPr lang="ru-RU" sz="1800" dirty="0" smtClean="0">
                <a:latin typeface="Arial" pitchFamily="34" charset="0"/>
                <a:cs typeface="Arial" pitchFamily="34" charset="0"/>
              </a:rPr>
              <a:t>модульное и эффективное внедрение технологий и контроль входных и выходных стандартов. </a:t>
            </a:r>
          </a:p>
          <a:p>
            <a:pPr lvl="1">
              <a:buFont typeface="Wingdings" pitchFamily="2" charset="2"/>
              <a:buChar char="Ø"/>
            </a:pPr>
            <a:r>
              <a:rPr lang="ru-RU" sz="1800" dirty="0" smtClean="0">
                <a:latin typeface="Arial" pitchFamily="34" charset="0"/>
                <a:cs typeface="Arial" pitchFamily="34" charset="0"/>
              </a:rPr>
              <a:t>Увеличение эффективности, снижение себестоимости за счет объемов</a:t>
            </a:r>
            <a:endParaRPr lang="en-US" sz="1800" dirty="0" smtClean="0">
              <a:latin typeface="Arial" pitchFamily="34" charset="0"/>
              <a:cs typeface="Arial" pitchFamily="34" charset="0"/>
            </a:endParaRPr>
          </a:p>
          <a:p>
            <a:pPr lvl="1">
              <a:buFont typeface="Wingdings" pitchFamily="2" charset="2"/>
              <a:buChar char="Ø"/>
            </a:pPr>
            <a:r>
              <a:rPr lang="ru-RU" sz="1800" dirty="0" smtClean="0">
                <a:latin typeface="Arial" pitchFamily="34" charset="0"/>
                <a:cs typeface="Arial" pitchFamily="34" charset="0"/>
              </a:rPr>
              <a:t>Создание и развитие ликвидности с</a:t>
            </a:r>
            <a:r>
              <a:rPr lang="en-US" sz="1800" dirty="0" smtClean="0">
                <a:latin typeface="Arial" pitchFamily="34" charset="0"/>
                <a:cs typeface="Arial" pitchFamily="34" charset="0"/>
              </a:rPr>
              <a:t>/x </a:t>
            </a:r>
            <a:r>
              <a:rPr lang="ru-RU" sz="1800" dirty="0" smtClean="0">
                <a:latin typeface="Arial" pitchFamily="34" charset="0"/>
                <a:cs typeface="Arial" pitchFamily="34" charset="0"/>
              </a:rPr>
              <a:t>бизнесов. Контролировать движимость и недвижимость, увеличить эффективность предприятий по индустриям и регионам. </a:t>
            </a:r>
          </a:p>
          <a:p>
            <a:pPr lvl="1">
              <a:buFont typeface="Wingdings" pitchFamily="2" charset="2"/>
              <a:buChar char="Ø"/>
            </a:pPr>
            <a:r>
              <a:rPr lang="ru-RU" sz="1800" dirty="0" smtClean="0">
                <a:latin typeface="Arial" pitchFamily="34" charset="0"/>
                <a:cs typeface="Arial" pitchFamily="34" charset="0"/>
              </a:rPr>
              <a:t>Планировать и контролировать динамику развития необходимых индустрий и рынков АПК РФ, включая технологии, регионы, рабочие места, капиталы.</a:t>
            </a:r>
            <a:endParaRPr lang="en-US" sz="1800" dirty="0" smtClean="0">
              <a:latin typeface="Arial" pitchFamily="34" charset="0"/>
              <a:cs typeface="Arial" pitchFamily="34" charset="0"/>
            </a:endParaRPr>
          </a:p>
          <a:p>
            <a:pPr lvl="1">
              <a:buFont typeface="Wingdings" pitchFamily="2" charset="2"/>
              <a:buChar char="Ø"/>
            </a:pPr>
            <a:r>
              <a:rPr lang="ru-RU" sz="1800" dirty="0" smtClean="0">
                <a:latin typeface="Arial" pitchFamily="34" charset="0"/>
                <a:cs typeface="Arial" pitchFamily="34" charset="0"/>
              </a:rPr>
              <a:t>Увеличить </a:t>
            </a:r>
            <a:r>
              <a:rPr lang="ru-RU" sz="1800" dirty="0" smtClean="0">
                <a:latin typeface="Arial" pitchFamily="34" charset="0"/>
                <a:cs typeface="Arial" pitchFamily="34" charset="0"/>
              </a:rPr>
              <a:t>надежность и гарантированный финансовый доход компании РосАгроЛизинг. Статьи доходов: лицензионная деятельность, обучение персонала и менеджеров, роялти (проценты от прибыли).</a:t>
            </a:r>
            <a:endParaRPr lang="en-US" sz="1800" dirty="0" smtClean="0">
              <a:latin typeface="Arial" pitchFamily="34" charset="0"/>
              <a:cs typeface="Arial" pitchFamily="34" charset="0"/>
            </a:endParaRPr>
          </a:p>
        </p:txBody>
      </p:sp>
      <p:pic>
        <p:nvPicPr>
          <p:cNvPr id="4"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5"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бизнеса</a:t>
            </a:r>
            <a:endParaRPr lang="ru-RU" dirty="0"/>
          </a:p>
        </p:txBody>
      </p:sp>
      <p:sp>
        <p:nvSpPr>
          <p:cNvPr id="4" name="Прямоугольник 3"/>
          <p:cNvSpPr/>
          <p:nvPr/>
        </p:nvSpPr>
        <p:spPr>
          <a:xfrm>
            <a:off x="428596" y="1142988"/>
            <a:ext cx="3357586" cy="1214446"/>
          </a:xfrm>
          <a:prstGeom prst="rect">
            <a:avLst/>
          </a:prstGeom>
          <a:solidFill>
            <a:srgbClr val="0000FF">
              <a:alpha val="30196"/>
            </a:srgbClr>
          </a:solidFill>
          <a:ln>
            <a:noFill/>
          </a:ln>
        </p:spPr>
        <p:style>
          <a:lnRef idx="0">
            <a:schemeClr val="accent1"/>
          </a:lnRef>
          <a:fillRef idx="3">
            <a:schemeClr val="accent1"/>
          </a:fillRef>
          <a:effectRef idx="3">
            <a:schemeClr val="accent1"/>
          </a:effectRef>
          <a:fontRef idx="minor">
            <a:schemeClr val="lt1"/>
          </a:fontRef>
        </p:style>
        <p:txBody>
          <a:bodyPr rtlCol="0" anchor="t"/>
          <a:lstStyle/>
          <a:p>
            <a:r>
              <a:rPr lang="ru-RU" sz="1400" dirty="0" smtClean="0"/>
              <a:t>Государственные программы</a:t>
            </a:r>
            <a:endParaRPr lang="ru-RU" sz="1400" dirty="0"/>
          </a:p>
        </p:txBody>
      </p:sp>
      <p:sp>
        <p:nvSpPr>
          <p:cNvPr id="5" name="Скругленный прямоугольник 4"/>
          <p:cNvSpPr/>
          <p:nvPr/>
        </p:nvSpPr>
        <p:spPr>
          <a:xfrm>
            <a:off x="500034" y="1567682"/>
            <a:ext cx="1440000" cy="576000"/>
          </a:xfrm>
          <a:prstGeom prst="roundRect">
            <a:avLst/>
          </a:prstGeom>
          <a:solidFill>
            <a:srgbClr val="F60AB3"/>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dirty="0" smtClean="0">
                <a:solidFill>
                  <a:schemeClr val="bg1"/>
                </a:solidFill>
                <a:effectLst>
                  <a:outerShdw blurRad="60007" dist="310007" dir="7680000" sy="30000" kx="1300200" algn="ctr" rotWithShape="0">
                    <a:prstClr val="black">
                      <a:alpha val="32000"/>
                    </a:prstClr>
                  </a:outerShdw>
                </a:effectLst>
              </a:rPr>
              <a:t>МСХ РФ</a:t>
            </a:r>
            <a:endParaRPr lang="ru-RU" sz="1400" dirty="0">
              <a:solidFill>
                <a:schemeClr val="bg1"/>
              </a:solidFill>
              <a:effectLst>
                <a:outerShdw blurRad="60007" dist="310007" dir="7680000" sy="30000" kx="1300200" algn="ctr" rotWithShape="0">
                  <a:prstClr val="black">
                    <a:alpha val="32000"/>
                  </a:prstClr>
                </a:outerShdw>
              </a:effectLst>
            </a:endParaRPr>
          </a:p>
        </p:txBody>
      </p:sp>
      <p:sp>
        <p:nvSpPr>
          <p:cNvPr id="6" name="Скругленный прямоугольник 5"/>
          <p:cNvSpPr/>
          <p:nvPr/>
        </p:nvSpPr>
        <p:spPr>
          <a:xfrm>
            <a:off x="2274744" y="1567682"/>
            <a:ext cx="1440000" cy="576000"/>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err="1" smtClean="0">
                <a:solidFill>
                  <a:schemeClr val="bg1"/>
                </a:solidFill>
                <a:effectLst>
                  <a:outerShdw blurRad="60007" dist="310007" dir="7680000" sy="30000" kx="1300200" algn="ctr" rotWithShape="0">
                    <a:prstClr val="black">
                      <a:alpha val="32000"/>
                    </a:prstClr>
                  </a:outerShdw>
                </a:effectLst>
              </a:rPr>
              <a:t>Росагролизинг</a:t>
            </a:r>
            <a:endParaRPr lang="ru-RU" sz="1200" dirty="0">
              <a:solidFill>
                <a:schemeClr val="bg1"/>
              </a:solidFill>
              <a:effectLst>
                <a:outerShdw blurRad="60007" dist="310007" dir="7680000" sy="30000" kx="1300200" algn="ctr" rotWithShape="0">
                  <a:prstClr val="black">
                    <a:alpha val="32000"/>
                  </a:prstClr>
                </a:outerShdw>
              </a:effectLst>
            </a:endParaRPr>
          </a:p>
        </p:txBody>
      </p:sp>
      <p:sp>
        <p:nvSpPr>
          <p:cNvPr id="7" name="Прямоугольник 6"/>
          <p:cNvSpPr/>
          <p:nvPr/>
        </p:nvSpPr>
        <p:spPr>
          <a:xfrm>
            <a:off x="4071934" y="1142988"/>
            <a:ext cx="4857784" cy="1214446"/>
          </a:xfrm>
          <a:prstGeom prst="rect">
            <a:avLst/>
          </a:prstGeom>
          <a:solidFill>
            <a:srgbClr val="00FF00">
              <a:alpha val="30196"/>
            </a:srgbClr>
          </a:solidFill>
          <a:ln>
            <a:noFill/>
          </a:ln>
        </p:spPr>
        <p:style>
          <a:lnRef idx="0">
            <a:schemeClr val="accent1"/>
          </a:lnRef>
          <a:fillRef idx="3">
            <a:schemeClr val="accent1"/>
          </a:fillRef>
          <a:effectRef idx="3">
            <a:schemeClr val="accent1"/>
          </a:effectRef>
          <a:fontRef idx="minor">
            <a:schemeClr val="lt1"/>
          </a:fontRef>
        </p:style>
        <p:txBody>
          <a:bodyPr rtlCol="0" anchor="t"/>
          <a:lstStyle/>
          <a:p>
            <a:pPr algn="r"/>
            <a:r>
              <a:rPr lang="ru-RU" sz="1400" dirty="0" smtClean="0"/>
              <a:t>Информационное поле</a:t>
            </a:r>
            <a:endParaRPr lang="ru-RU" sz="1400" dirty="0"/>
          </a:p>
        </p:txBody>
      </p:sp>
      <p:sp>
        <p:nvSpPr>
          <p:cNvPr id="8" name="Скругленный прямоугольник 7"/>
          <p:cNvSpPr/>
          <p:nvPr/>
        </p:nvSpPr>
        <p:spPr>
          <a:xfrm>
            <a:off x="4214810" y="1567682"/>
            <a:ext cx="1440000" cy="576000"/>
          </a:xfrm>
          <a:prstGeom prst="roundRect">
            <a:avLst/>
          </a:prstGeom>
          <a:solidFill>
            <a:srgbClr val="39E74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0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Региональные администрации</a:t>
            </a:r>
            <a:endParaRPr lang="ru-RU" sz="10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9" name="Скругленный прямоугольник 8"/>
          <p:cNvSpPr/>
          <p:nvPr/>
        </p:nvSpPr>
        <p:spPr>
          <a:xfrm>
            <a:off x="5786446" y="1567682"/>
            <a:ext cx="1440000" cy="576000"/>
          </a:xfrm>
          <a:prstGeom prst="roundRect">
            <a:avLst/>
          </a:prstGeom>
          <a:solidFill>
            <a:srgbClr val="39E74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0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Наука и образование</a:t>
            </a:r>
            <a:endParaRPr lang="ru-RU" sz="10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10" name="Скругленный прямоугольник 9"/>
          <p:cNvSpPr/>
          <p:nvPr/>
        </p:nvSpPr>
        <p:spPr>
          <a:xfrm>
            <a:off x="7418280" y="1567682"/>
            <a:ext cx="1440000" cy="576000"/>
          </a:xfrm>
          <a:prstGeom prst="roundRect">
            <a:avLst/>
          </a:prstGeom>
          <a:solidFill>
            <a:srgbClr val="39E74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9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Общественные, отраслевые и профессиональные союзы</a:t>
            </a:r>
            <a:endParaRPr lang="ru-RU" sz="9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11" name="Скругленный прямоугольник 10"/>
          <p:cNvSpPr/>
          <p:nvPr/>
        </p:nvSpPr>
        <p:spPr>
          <a:xfrm>
            <a:off x="3120760" y="2571748"/>
            <a:ext cx="2880000" cy="540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dirty="0" err="1"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Агро</a:t>
            </a:r>
            <a:r>
              <a:rPr lang="ru-RU"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 </a:t>
            </a:r>
            <a:r>
              <a:rPr lang="en-US"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b2b</a:t>
            </a:r>
            <a:endParaRPr lang="ru-RU"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12" name="Стрелка вправо 11"/>
          <p:cNvSpPr/>
          <p:nvPr/>
        </p:nvSpPr>
        <p:spPr>
          <a:xfrm rot="1749450">
            <a:off x="1859465" y="2348535"/>
            <a:ext cx="1232270" cy="329149"/>
          </a:xfrm>
          <a:prstGeom prst="rightArrow">
            <a:avLst>
              <a:gd name="adj1" fmla="val 43836"/>
              <a:gd name="adj2" fmla="val 97275"/>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600" dirty="0"/>
          </a:p>
        </p:txBody>
      </p:sp>
      <p:sp>
        <p:nvSpPr>
          <p:cNvPr id="13" name="Стрелка вправо 10"/>
          <p:cNvSpPr/>
          <p:nvPr/>
        </p:nvSpPr>
        <p:spPr>
          <a:xfrm rot="14830151" flipH="1">
            <a:off x="2950051" y="2044187"/>
            <a:ext cx="342325" cy="605396"/>
          </a:xfrm>
          <a:prstGeom prst="rightArrow">
            <a:avLst>
              <a:gd name="adj1" fmla="val 50000"/>
              <a:gd name="adj2" fmla="val 67005"/>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600" dirty="0"/>
          </a:p>
        </p:txBody>
      </p:sp>
      <p:sp>
        <p:nvSpPr>
          <p:cNvPr id="14" name="Двойная стрелка влево/вправо 13"/>
          <p:cNvSpPr/>
          <p:nvPr/>
        </p:nvSpPr>
        <p:spPr>
          <a:xfrm rot="19467609">
            <a:off x="5615137" y="2215047"/>
            <a:ext cx="566109" cy="285752"/>
          </a:xfrm>
          <a:prstGeom prst="leftRightArrow">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600" dirty="0">
              <a:solidFill>
                <a:srgbClr val="FFFF00"/>
              </a:solidFill>
            </a:endParaRPr>
          </a:p>
        </p:txBody>
      </p:sp>
      <p:sp>
        <p:nvSpPr>
          <p:cNvPr id="15" name="Двойная стрелка влево/вправо 14"/>
          <p:cNvSpPr/>
          <p:nvPr/>
        </p:nvSpPr>
        <p:spPr>
          <a:xfrm rot="9313570">
            <a:off x="6073155" y="2329156"/>
            <a:ext cx="1292215" cy="288370"/>
          </a:xfrm>
          <a:prstGeom prst="leftRightArrow">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600" dirty="0">
              <a:solidFill>
                <a:srgbClr val="FFFF00"/>
              </a:solidFill>
            </a:endParaRPr>
          </a:p>
        </p:txBody>
      </p:sp>
      <p:sp>
        <p:nvSpPr>
          <p:cNvPr id="16" name="Двойная стрелка влево/вправо 6"/>
          <p:cNvSpPr/>
          <p:nvPr/>
        </p:nvSpPr>
        <p:spPr>
          <a:xfrm rot="16358769">
            <a:off x="4731497" y="2213067"/>
            <a:ext cx="399337" cy="271555"/>
          </a:xfrm>
          <a:prstGeom prst="leftRightArrow">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600" dirty="0">
              <a:solidFill>
                <a:srgbClr val="FFFF00"/>
              </a:solidFill>
            </a:endParaRPr>
          </a:p>
        </p:txBody>
      </p:sp>
      <p:sp>
        <p:nvSpPr>
          <p:cNvPr id="17" name="Скругленный прямоугольник 16"/>
          <p:cNvSpPr/>
          <p:nvPr/>
        </p:nvSpPr>
        <p:spPr>
          <a:xfrm>
            <a:off x="3286116" y="3429005"/>
            <a:ext cx="2520000"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100" b="1" dirty="0" err="1" smtClean="0">
                <a:latin typeface="Arial Black" pitchFamily="34" charset="0"/>
              </a:rPr>
              <a:t>франчайзинговые</a:t>
            </a:r>
            <a:r>
              <a:rPr lang="ru-RU" sz="1100" b="1" dirty="0" smtClean="0">
                <a:latin typeface="Arial Black" pitchFamily="34" charset="0"/>
              </a:rPr>
              <a:t> инвестиционные </a:t>
            </a:r>
          </a:p>
          <a:p>
            <a:pPr algn="ctr"/>
            <a:r>
              <a:rPr lang="ru-RU" sz="1100" b="1" dirty="0" smtClean="0">
                <a:latin typeface="Arial Black" pitchFamily="34" charset="0"/>
              </a:rPr>
              <a:t>проекты</a:t>
            </a:r>
            <a:endParaRPr lang="ru-RU" sz="1100" b="1" dirty="0">
              <a:latin typeface="Arial Black" pitchFamily="34" charset="0"/>
            </a:endParaRPr>
          </a:p>
        </p:txBody>
      </p:sp>
      <p:sp>
        <p:nvSpPr>
          <p:cNvPr id="18" name="Down Arrow 29"/>
          <p:cNvSpPr/>
          <p:nvPr/>
        </p:nvSpPr>
        <p:spPr>
          <a:xfrm>
            <a:off x="4286248" y="3071814"/>
            <a:ext cx="484632" cy="35719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9" name="Полилиния 18"/>
          <p:cNvSpPr/>
          <p:nvPr/>
        </p:nvSpPr>
        <p:spPr>
          <a:xfrm>
            <a:off x="428596" y="2714624"/>
            <a:ext cx="3714776" cy="2643206"/>
          </a:xfrm>
          <a:custGeom>
            <a:avLst/>
            <a:gdLst>
              <a:gd name="connsiteX0" fmla="*/ 0 w 2714644"/>
              <a:gd name="connsiteY0" fmla="*/ 0 h 2214578"/>
              <a:gd name="connsiteX1" fmla="*/ 2714644 w 2714644"/>
              <a:gd name="connsiteY1" fmla="*/ 0 h 2214578"/>
              <a:gd name="connsiteX2" fmla="*/ 2714644 w 2714644"/>
              <a:gd name="connsiteY2" fmla="*/ 2214578 h 2214578"/>
              <a:gd name="connsiteX3" fmla="*/ 0 w 2714644"/>
              <a:gd name="connsiteY3" fmla="*/ 2214578 h 2214578"/>
              <a:gd name="connsiteX4" fmla="*/ 0 w 2714644"/>
              <a:gd name="connsiteY4" fmla="*/ 0 h 2214578"/>
              <a:gd name="connsiteX0" fmla="*/ 0 w 2714644"/>
              <a:gd name="connsiteY0" fmla="*/ 285752 h 2500330"/>
              <a:gd name="connsiteX1" fmla="*/ 1643074 w 2714644"/>
              <a:gd name="connsiteY1" fmla="*/ 0 h 2500330"/>
              <a:gd name="connsiteX2" fmla="*/ 2714644 w 2714644"/>
              <a:gd name="connsiteY2" fmla="*/ 285752 h 2500330"/>
              <a:gd name="connsiteX3" fmla="*/ 2714644 w 2714644"/>
              <a:gd name="connsiteY3" fmla="*/ 2500330 h 2500330"/>
              <a:gd name="connsiteX4" fmla="*/ 0 w 2714644"/>
              <a:gd name="connsiteY4" fmla="*/ 2500330 h 2500330"/>
              <a:gd name="connsiteX5" fmla="*/ 0 w 2714644"/>
              <a:gd name="connsiteY5" fmla="*/ 285752 h 2500330"/>
              <a:gd name="connsiteX0" fmla="*/ 0 w 2714644"/>
              <a:gd name="connsiteY0" fmla="*/ 0 h 2500330"/>
              <a:gd name="connsiteX1" fmla="*/ 1643074 w 2714644"/>
              <a:gd name="connsiteY1" fmla="*/ 0 h 2500330"/>
              <a:gd name="connsiteX2" fmla="*/ 2714644 w 2714644"/>
              <a:gd name="connsiteY2" fmla="*/ 285752 h 2500330"/>
              <a:gd name="connsiteX3" fmla="*/ 2714644 w 2714644"/>
              <a:gd name="connsiteY3" fmla="*/ 2500330 h 2500330"/>
              <a:gd name="connsiteX4" fmla="*/ 0 w 2714644"/>
              <a:gd name="connsiteY4" fmla="*/ 2500330 h 2500330"/>
              <a:gd name="connsiteX5" fmla="*/ 0 w 2714644"/>
              <a:gd name="connsiteY5" fmla="*/ 0 h 2500330"/>
              <a:gd name="connsiteX0" fmla="*/ 0 w 2714644"/>
              <a:gd name="connsiteY0" fmla="*/ 0 h 2500330"/>
              <a:gd name="connsiteX1" fmla="*/ 1643074 w 2714644"/>
              <a:gd name="connsiteY1" fmla="*/ 0 h 2500330"/>
              <a:gd name="connsiteX2" fmla="*/ 1928826 w 2714644"/>
              <a:gd name="connsiteY2" fmla="*/ 785818 h 2500330"/>
              <a:gd name="connsiteX3" fmla="*/ 2714644 w 2714644"/>
              <a:gd name="connsiteY3" fmla="*/ 285752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1643074 w 2714644"/>
              <a:gd name="connsiteY1" fmla="*/ 0 h 2500330"/>
              <a:gd name="connsiteX2" fmla="*/ 1928826 w 2714644"/>
              <a:gd name="connsiteY2" fmla="*/ 785818 h 2500330"/>
              <a:gd name="connsiteX3" fmla="*/ 2714644 w 2714644"/>
              <a:gd name="connsiteY3" fmla="*/ 857256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1643074 w 2714644"/>
              <a:gd name="connsiteY1" fmla="*/ 0 h 2500330"/>
              <a:gd name="connsiteX2" fmla="*/ 1928826 w 2714644"/>
              <a:gd name="connsiteY2" fmla="*/ 785818 h 2500330"/>
              <a:gd name="connsiteX3" fmla="*/ 2714644 w 2714644"/>
              <a:gd name="connsiteY3" fmla="*/ 785818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1928826 w 2714644"/>
              <a:gd name="connsiteY1" fmla="*/ 0 h 2500330"/>
              <a:gd name="connsiteX2" fmla="*/ 1928826 w 2714644"/>
              <a:gd name="connsiteY2" fmla="*/ 785818 h 2500330"/>
              <a:gd name="connsiteX3" fmla="*/ 2714644 w 2714644"/>
              <a:gd name="connsiteY3" fmla="*/ 785818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1928826 w 2714644"/>
              <a:gd name="connsiteY1" fmla="*/ 0 h 2500330"/>
              <a:gd name="connsiteX2" fmla="*/ 2143140 w 2714644"/>
              <a:gd name="connsiteY2" fmla="*/ 571504 h 2500330"/>
              <a:gd name="connsiteX3" fmla="*/ 2714644 w 2714644"/>
              <a:gd name="connsiteY3" fmla="*/ 785818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2143140 w 2714644"/>
              <a:gd name="connsiteY1" fmla="*/ 0 h 2500330"/>
              <a:gd name="connsiteX2" fmla="*/ 2143140 w 2714644"/>
              <a:gd name="connsiteY2" fmla="*/ 571504 h 2500330"/>
              <a:gd name="connsiteX3" fmla="*/ 2714644 w 2714644"/>
              <a:gd name="connsiteY3" fmla="*/ 785818 h 2500330"/>
              <a:gd name="connsiteX4" fmla="*/ 2714644 w 2714644"/>
              <a:gd name="connsiteY4" fmla="*/ 2500330 h 2500330"/>
              <a:gd name="connsiteX5" fmla="*/ 0 w 2714644"/>
              <a:gd name="connsiteY5" fmla="*/ 2500330 h 2500330"/>
              <a:gd name="connsiteX6" fmla="*/ 0 w 2714644"/>
              <a:gd name="connsiteY6" fmla="*/ 0 h 2500330"/>
              <a:gd name="connsiteX0" fmla="*/ 0 w 2714644"/>
              <a:gd name="connsiteY0" fmla="*/ 0 h 2500330"/>
              <a:gd name="connsiteX1" fmla="*/ 2143140 w 2714644"/>
              <a:gd name="connsiteY1" fmla="*/ 0 h 2500330"/>
              <a:gd name="connsiteX2" fmla="*/ 2143140 w 2714644"/>
              <a:gd name="connsiteY2" fmla="*/ 571504 h 2500330"/>
              <a:gd name="connsiteX3" fmla="*/ 2714644 w 2714644"/>
              <a:gd name="connsiteY3" fmla="*/ 785818 h 2500330"/>
              <a:gd name="connsiteX4" fmla="*/ 2714644 w 2714644"/>
              <a:gd name="connsiteY4" fmla="*/ 1500198 h 2500330"/>
              <a:gd name="connsiteX5" fmla="*/ 2714644 w 2714644"/>
              <a:gd name="connsiteY5" fmla="*/ 2500330 h 2500330"/>
              <a:gd name="connsiteX6" fmla="*/ 0 w 2714644"/>
              <a:gd name="connsiteY6" fmla="*/ 2500330 h 2500330"/>
              <a:gd name="connsiteX7" fmla="*/ 0 w 2714644"/>
              <a:gd name="connsiteY7"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500198 h 2500330"/>
              <a:gd name="connsiteX5" fmla="*/ 3714776 w 3714776"/>
              <a:gd name="connsiteY5" fmla="*/ 1500198 h 2500330"/>
              <a:gd name="connsiteX6" fmla="*/ 2714644 w 3714776"/>
              <a:gd name="connsiteY6" fmla="*/ 2500330 h 2500330"/>
              <a:gd name="connsiteX7" fmla="*/ 0 w 3714776"/>
              <a:gd name="connsiteY7" fmla="*/ 2500330 h 2500330"/>
              <a:gd name="connsiteX8" fmla="*/ 0 w 3714776"/>
              <a:gd name="connsiteY8"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500198 h 2500330"/>
              <a:gd name="connsiteX5" fmla="*/ 3714776 w 3714776"/>
              <a:gd name="connsiteY5" fmla="*/ 1500198 h 2500330"/>
              <a:gd name="connsiteX6" fmla="*/ 3714776 w 3714776"/>
              <a:gd name="connsiteY6" fmla="*/ 2500330 h 2500330"/>
              <a:gd name="connsiteX7" fmla="*/ 2714644 w 3714776"/>
              <a:gd name="connsiteY7" fmla="*/ 2500330 h 2500330"/>
              <a:gd name="connsiteX8" fmla="*/ 0 w 3714776"/>
              <a:gd name="connsiteY8" fmla="*/ 2500330 h 2500330"/>
              <a:gd name="connsiteX9" fmla="*/ 0 w 3714776"/>
              <a:gd name="connsiteY9"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500198 h 2500330"/>
              <a:gd name="connsiteX5" fmla="*/ 3714776 w 3714776"/>
              <a:gd name="connsiteY5" fmla="*/ 1500198 h 2500330"/>
              <a:gd name="connsiteX6" fmla="*/ 3714776 w 3714776"/>
              <a:gd name="connsiteY6" fmla="*/ 1785950 h 2500330"/>
              <a:gd name="connsiteX7" fmla="*/ 3714776 w 3714776"/>
              <a:gd name="connsiteY7" fmla="*/ 2500330 h 2500330"/>
              <a:gd name="connsiteX8" fmla="*/ 2714644 w 3714776"/>
              <a:gd name="connsiteY8" fmla="*/ 2500330 h 2500330"/>
              <a:gd name="connsiteX9" fmla="*/ 0 w 3714776"/>
              <a:gd name="connsiteY9" fmla="*/ 2500330 h 2500330"/>
              <a:gd name="connsiteX10" fmla="*/ 0 w 3714776"/>
              <a:gd name="connsiteY10"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500198 h 2500330"/>
              <a:gd name="connsiteX5" fmla="*/ 3269947 w 3714776"/>
              <a:gd name="connsiteY5" fmla="*/ 1509784 h 2500330"/>
              <a:gd name="connsiteX6" fmla="*/ 3714776 w 3714776"/>
              <a:gd name="connsiteY6" fmla="*/ 1500198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357322 h 2500330"/>
              <a:gd name="connsiteX5" fmla="*/ 3269947 w 3714776"/>
              <a:gd name="connsiteY5" fmla="*/ 1509784 h 2500330"/>
              <a:gd name="connsiteX6" fmla="*/ 3714776 w 3714776"/>
              <a:gd name="connsiteY6" fmla="*/ 1500198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357322 h 2500330"/>
              <a:gd name="connsiteX5" fmla="*/ 3286148 w 3714776"/>
              <a:gd name="connsiteY5" fmla="*/ 1428760 h 2500330"/>
              <a:gd name="connsiteX6" fmla="*/ 3714776 w 3714776"/>
              <a:gd name="connsiteY6" fmla="*/ 1500198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357322 h 2500330"/>
              <a:gd name="connsiteX5" fmla="*/ 3286148 w 3714776"/>
              <a:gd name="connsiteY5" fmla="*/ 1428760 h 2500330"/>
              <a:gd name="connsiteX6" fmla="*/ 3714776 w 3714776"/>
              <a:gd name="connsiteY6" fmla="*/ 1357322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357322 h 2500330"/>
              <a:gd name="connsiteX5" fmla="*/ 3286148 w 3714776"/>
              <a:gd name="connsiteY5" fmla="*/ 1428760 h 2500330"/>
              <a:gd name="connsiteX6" fmla="*/ 3714776 w 3714776"/>
              <a:gd name="connsiteY6" fmla="*/ 1428760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 name="connsiteX0" fmla="*/ 0 w 3714776"/>
              <a:gd name="connsiteY0" fmla="*/ 0 h 2500330"/>
              <a:gd name="connsiteX1" fmla="*/ 2143140 w 3714776"/>
              <a:gd name="connsiteY1" fmla="*/ 0 h 2500330"/>
              <a:gd name="connsiteX2" fmla="*/ 2143140 w 3714776"/>
              <a:gd name="connsiteY2" fmla="*/ 571504 h 2500330"/>
              <a:gd name="connsiteX3" fmla="*/ 2714644 w 3714776"/>
              <a:gd name="connsiteY3" fmla="*/ 785818 h 2500330"/>
              <a:gd name="connsiteX4" fmla="*/ 2714644 w 3714776"/>
              <a:gd name="connsiteY4" fmla="*/ 1428760 h 2500330"/>
              <a:gd name="connsiteX5" fmla="*/ 3286148 w 3714776"/>
              <a:gd name="connsiteY5" fmla="*/ 1428760 h 2500330"/>
              <a:gd name="connsiteX6" fmla="*/ 3714776 w 3714776"/>
              <a:gd name="connsiteY6" fmla="*/ 1428760 h 2500330"/>
              <a:gd name="connsiteX7" fmla="*/ 3714776 w 3714776"/>
              <a:gd name="connsiteY7" fmla="*/ 1785950 h 2500330"/>
              <a:gd name="connsiteX8" fmla="*/ 3714776 w 3714776"/>
              <a:gd name="connsiteY8" fmla="*/ 2500330 h 2500330"/>
              <a:gd name="connsiteX9" fmla="*/ 2714644 w 3714776"/>
              <a:gd name="connsiteY9" fmla="*/ 2500330 h 2500330"/>
              <a:gd name="connsiteX10" fmla="*/ 0 w 3714776"/>
              <a:gd name="connsiteY10" fmla="*/ 2500330 h 2500330"/>
              <a:gd name="connsiteX11" fmla="*/ 0 w 3714776"/>
              <a:gd name="connsiteY11" fmla="*/ 0 h 2500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4776" h="2500330">
                <a:moveTo>
                  <a:pt x="0" y="0"/>
                </a:moveTo>
                <a:lnTo>
                  <a:pt x="2143140" y="0"/>
                </a:lnTo>
                <a:lnTo>
                  <a:pt x="2143140" y="571504"/>
                </a:lnTo>
                <a:lnTo>
                  <a:pt x="2714644" y="785818"/>
                </a:lnTo>
                <a:lnTo>
                  <a:pt x="2714644" y="1428760"/>
                </a:lnTo>
                <a:lnTo>
                  <a:pt x="3286148" y="1428760"/>
                </a:lnTo>
                <a:lnTo>
                  <a:pt x="3714776" y="1428760"/>
                </a:lnTo>
                <a:lnTo>
                  <a:pt x="3714776" y="1785950"/>
                </a:lnTo>
                <a:lnTo>
                  <a:pt x="3714776" y="2500330"/>
                </a:lnTo>
                <a:lnTo>
                  <a:pt x="2714644" y="2500330"/>
                </a:lnTo>
                <a:lnTo>
                  <a:pt x="0" y="2500330"/>
                </a:lnTo>
                <a:lnTo>
                  <a:pt x="0" y="0"/>
                </a:lnTo>
                <a:close/>
              </a:path>
            </a:pathLst>
          </a:custGeom>
          <a:solidFill>
            <a:srgbClr val="CC99FF">
              <a:alpha val="40000"/>
            </a:srgbClr>
          </a:solidFill>
          <a:ln>
            <a:noFill/>
          </a:ln>
        </p:spPr>
        <p:style>
          <a:lnRef idx="0">
            <a:schemeClr val="accent1"/>
          </a:lnRef>
          <a:fillRef idx="3">
            <a:schemeClr val="accent1"/>
          </a:fillRef>
          <a:effectRef idx="3">
            <a:schemeClr val="accent1"/>
          </a:effectRef>
          <a:fontRef idx="minor">
            <a:schemeClr val="lt1"/>
          </a:fontRef>
        </p:style>
        <p:txBody>
          <a:bodyPr rtlCol="0" anchor="t"/>
          <a:lstStyle/>
          <a:p>
            <a:r>
              <a:rPr lang="ru-RU" sz="1200" dirty="0" smtClean="0"/>
              <a:t>Увеличение инвестиционной</a:t>
            </a:r>
          </a:p>
          <a:p>
            <a:r>
              <a:rPr lang="ru-RU" sz="1200" dirty="0" smtClean="0"/>
              <a:t>привлекательности</a:t>
            </a:r>
            <a:endParaRPr lang="ru-RU" sz="1200" dirty="0"/>
          </a:p>
        </p:txBody>
      </p:sp>
      <p:sp>
        <p:nvSpPr>
          <p:cNvPr id="21" name="Скругленный прямоугольник 20"/>
          <p:cNvSpPr/>
          <p:nvPr/>
        </p:nvSpPr>
        <p:spPr>
          <a:xfrm>
            <a:off x="500034" y="4104012"/>
            <a:ext cx="1800000" cy="468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Страховые компании</a:t>
            </a:r>
            <a:endParaRPr lang="ru-RU" sz="12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22" name="Скругленный прямоугольник 21"/>
          <p:cNvSpPr/>
          <p:nvPr/>
        </p:nvSpPr>
        <p:spPr>
          <a:xfrm>
            <a:off x="500034" y="3280508"/>
            <a:ext cx="1800000" cy="720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100" dirty="0" err="1" smtClean="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rPr>
              <a:t>Соинвесторы</a:t>
            </a:r>
            <a:endParaRPr lang="ru-RU" sz="1100" dirty="0" smtClean="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endParaRPr>
          </a:p>
          <a:p>
            <a:pPr algn="ctr"/>
            <a:r>
              <a:rPr lang="ru-RU" sz="1100" dirty="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rPr>
              <a:t>р</a:t>
            </a:r>
            <a:r>
              <a:rPr lang="ru-RU" sz="1100" dirty="0" smtClean="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rPr>
              <a:t>егионы, крупные холдинги АПК, </a:t>
            </a:r>
            <a:r>
              <a:rPr lang="ru-RU" sz="1100" dirty="0" err="1" smtClean="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rPr>
              <a:t>инвесткомпании</a:t>
            </a:r>
            <a:endParaRPr lang="ru-RU" sz="1100" dirty="0">
              <a:solidFill>
                <a:schemeClr val="bg1"/>
              </a:solidFill>
              <a:effectLst>
                <a:outerShdw blurRad="60007" dist="310007" dir="7680000" sy="30000" kx="1300200" algn="ctr" rotWithShape="0">
                  <a:prstClr val="black">
                    <a:alpha val="59000"/>
                  </a:prstClr>
                </a:outerShdw>
              </a:effectLst>
              <a:latin typeface="Arial" pitchFamily="34" charset="0"/>
              <a:cs typeface="Arial" pitchFamily="34" charset="0"/>
            </a:endParaRPr>
          </a:p>
        </p:txBody>
      </p:sp>
      <p:sp>
        <p:nvSpPr>
          <p:cNvPr id="23" name="Скругленный прямоугольник 22"/>
          <p:cNvSpPr/>
          <p:nvPr/>
        </p:nvSpPr>
        <p:spPr>
          <a:xfrm>
            <a:off x="500034" y="4674954"/>
            <a:ext cx="180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Соучредители</a:t>
            </a:r>
          </a:p>
          <a:p>
            <a:pPr algn="ctr"/>
            <a:r>
              <a:rPr lang="ru-RU" sz="12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 Государство </a:t>
            </a:r>
            <a:r>
              <a:rPr lang="ru-RU" sz="12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 </a:t>
            </a:r>
            <a:r>
              <a:rPr lang="ru-RU" sz="12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и предприниматели</a:t>
            </a:r>
          </a:p>
        </p:txBody>
      </p:sp>
      <p:sp>
        <p:nvSpPr>
          <p:cNvPr id="24" name="Скругленный прямоугольник 23"/>
          <p:cNvSpPr/>
          <p:nvPr/>
        </p:nvSpPr>
        <p:spPr>
          <a:xfrm>
            <a:off x="2428860" y="4674954"/>
            <a:ext cx="144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АГРО-СМИ</a:t>
            </a:r>
          </a:p>
        </p:txBody>
      </p:sp>
      <p:sp>
        <p:nvSpPr>
          <p:cNvPr id="25" name="Стрелка вправо 24"/>
          <p:cNvSpPr/>
          <p:nvPr/>
        </p:nvSpPr>
        <p:spPr>
          <a:xfrm rot="9045639" flipH="1">
            <a:off x="2161686" y="4249175"/>
            <a:ext cx="1253914" cy="180000"/>
          </a:xfrm>
          <a:prstGeom prst="rightArrow">
            <a:avLst>
              <a:gd name="adj1" fmla="val 50000"/>
              <a:gd name="adj2" fmla="val 67005"/>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p>
        </p:txBody>
      </p:sp>
      <p:sp>
        <p:nvSpPr>
          <p:cNvPr id="26" name="Стрелка вправо 25"/>
          <p:cNvSpPr/>
          <p:nvPr/>
        </p:nvSpPr>
        <p:spPr>
          <a:xfrm rot="11699716" flipH="1">
            <a:off x="2291661" y="3535893"/>
            <a:ext cx="963289" cy="216000"/>
          </a:xfrm>
          <a:prstGeom prst="rightArrow">
            <a:avLst>
              <a:gd name="adj1" fmla="val 45679"/>
              <a:gd name="adj2" fmla="val 71955"/>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p>
        </p:txBody>
      </p:sp>
      <p:sp>
        <p:nvSpPr>
          <p:cNvPr id="27" name="Стрелка вправо 26"/>
          <p:cNvSpPr/>
          <p:nvPr/>
        </p:nvSpPr>
        <p:spPr>
          <a:xfrm rot="9366915" flipH="1">
            <a:off x="2187465" y="3958381"/>
            <a:ext cx="1099972" cy="180000"/>
          </a:xfrm>
          <a:prstGeom prst="rightArrow">
            <a:avLst>
              <a:gd name="adj1" fmla="val 50000"/>
              <a:gd name="adj2" fmla="val 69091"/>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p>
        </p:txBody>
      </p:sp>
      <p:sp>
        <p:nvSpPr>
          <p:cNvPr id="28" name="Стрелка вправо 27"/>
          <p:cNvSpPr/>
          <p:nvPr/>
        </p:nvSpPr>
        <p:spPr>
          <a:xfrm rot="8047466" flipH="1" flipV="1">
            <a:off x="3008608" y="4292001"/>
            <a:ext cx="900743" cy="180000"/>
          </a:xfrm>
          <a:prstGeom prst="rightArrow">
            <a:avLst>
              <a:gd name="adj1" fmla="val 50000"/>
              <a:gd name="adj2" fmla="val 69091"/>
            </a:avLst>
          </a:prstGeom>
          <a:solidFill>
            <a:srgbClr val="FF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p>
        </p:txBody>
      </p:sp>
      <p:sp>
        <p:nvSpPr>
          <p:cNvPr id="29" name="Полилиния 28"/>
          <p:cNvSpPr/>
          <p:nvPr/>
        </p:nvSpPr>
        <p:spPr>
          <a:xfrm>
            <a:off x="4357686" y="2643186"/>
            <a:ext cx="4572032" cy="2714644"/>
          </a:xfrm>
          <a:custGeom>
            <a:avLst/>
            <a:gdLst>
              <a:gd name="connsiteX0" fmla="*/ 0 w 4705384"/>
              <a:gd name="connsiteY0" fmla="*/ 0 h 1071570"/>
              <a:gd name="connsiteX1" fmla="*/ 4705384 w 4705384"/>
              <a:gd name="connsiteY1" fmla="*/ 0 h 1071570"/>
              <a:gd name="connsiteX2" fmla="*/ 4705384 w 4705384"/>
              <a:gd name="connsiteY2" fmla="*/ 1071570 h 1071570"/>
              <a:gd name="connsiteX3" fmla="*/ 0 w 4705384"/>
              <a:gd name="connsiteY3" fmla="*/ 1071570 h 1071570"/>
              <a:gd name="connsiteX4" fmla="*/ 0 w 4705384"/>
              <a:gd name="connsiteY4" fmla="*/ 0 h 1071570"/>
              <a:gd name="connsiteX0" fmla="*/ 0 w 4705384"/>
              <a:gd name="connsiteY0" fmla="*/ 1785950 h 2857520"/>
              <a:gd name="connsiteX1" fmla="*/ 4705384 w 4705384"/>
              <a:gd name="connsiteY1" fmla="*/ 0 h 2857520"/>
              <a:gd name="connsiteX2" fmla="*/ 4705384 w 4705384"/>
              <a:gd name="connsiteY2" fmla="*/ 2857520 h 2857520"/>
              <a:gd name="connsiteX3" fmla="*/ 0 w 4705384"/>
              <a:gd name="connsiteY3" fmla="*/ 2857520 h 2857520"/>
              <a:gd name="connsiteX4" fmla="*/ 0 w 4705384"/>
              <a:gd name="connsiteY4" fmla="*/ 1785950 h 2857520"/>
              <a:gd name="connsiteX0" fmla="*/ 0 w 4705384"/>
              <a:gd name="connsiteY0" fmla="*/ 1785950 h 2857520"/>
              <a:gd name="connsiteX1" fmla="*/ 2562244 w 4705384"/>
              <a:gd name="connsiteY1" fmla="*/ 0 h 2857520"/>
              <a:gd name="connsiteX2" fmla="*/ 4705384 w 4705384"/>
              <a:gd name="connsiteY2" fmla="*/ 0 h 2857520"/>
              <a:gd name="connsiteX3" fmla="*/ 4705384 w 4705384"/>
              <a:gd name="connsiteY3" fmla="*/ 2857520 h 2857520"/>
              <a:gd name="connsiteX4" fmla="*/ 0 w 4705384"/>
              <a:gd name="connsiteY4" fmla="*/ 2857520 h 2857520"/>
              <a:gd name="connsiteX5" fmla="*/ 0 w 4705384"/>
              <a:gd name="connsiteY5" fmla="*/ 1785950 h 2857520"/>
              <a:gd name="connsiteX0" fmla="*/ 0 w 4705384"/>
              <a:gd name="connsiteY0" fmla="*/ 1785950 h 2857520"/>
              <a:gd name="connsiteX1" fmla="*/ 1919302 w 4705384"/>
              <a:gd name="connsiteY1" fmla="*/ 1785950 h 2857520"/>
              <a:gd name="connsiteX2" fmla="*/ 2562244 w 4705384"/>
              <a:gd name="connsiteY2" fmla="*/ 0 h 2857520"/>
              <a:gd name="connsiteX3" fmla="*/ 4705384 w 4705384"/>
              <a:gd name="connsiteY3" fmla="*/ 0 h 2857520"/>
              <a:gd name="connsiteX4" fmla="*/ 4705384 w 4705384"/>
              <a:gd name="connsiteY4" fmla="*/ 2857520 h 2857520"/>
              <a:gd name="connsiteX5" fmla="*/ 0 w 4705384"/>
              <a:gd name="connsiteY5" fmla="*/ 2857520 h 2857520"/>
              <a:gd name="connsiteX6" fmla="*/ 0 w 4705384"/>
              <a:gd name="connsiteY6" fmla="*/ 1785950 h 2857520"/>
              <a:gd name="connsiteX0" fmla="*/ 0 w 4705384"/>
              <a:gd name="connsiteY0" fmla="*/ 1785950 h 2857520"/>
              <a:gd name="connsiteX1" fmla="*/ 1919302 w 4705384"/>
              <a:gd name="connsiteY1" fmla="*/ 1785950 h 2857520"/>
              <a:gd name="connsiteX2" fmla="*/ 1919302 w 4705384"/>
              <a:gd name="connsiteY2" fmla="*/ 857256 h 2857520"/>
              <a:gd name="connsiteX3" fmla="*/ 2562244 w 4705384"/>
              <a:gd name="connsiteY3" fmla="*/ 0 h 2857520"/>
              <a:gd name="connsiteX4" fmla="*/ 4705384 w 4705384"/>
              <a:gd name="connsiteY4" fmla="*/ 0 h 2857520"/>
              <a:gd name="connsiteX5" fmla="*/ 4705384 w 4705384"/>
              <a:gd name="connsiteY5" fmla="*/ 2857520 h 2857520"/>
              <a:gd name="connsiteX6" fmla="*/ 0 w 4705384"/>
              <a:gd name="connsiteY6" fmla="*/ 2857520 h 2857520"/>
              <a:gd name="connsiteX7" fmla="*/ 0 w 4705384"/>
              <a:gd name="connsiteY7" fmla="*/ 1785950 h 2857520"/>
              <a:gd name="connsiteX0" fmla="*/ 0 w 4705384"/>
              <a:gd name="connsiteY0" fmla="*/ 1785950 h 2857520"/>
              <a:gd name="connsiteX1" fmla="*/ 1919302 w 4705384"/>
              <a:gd name="connsiteY1" fmla="*/ 1785950 h 2857520"/>
              <a:gd name="connsiteX2" fmla="*/ 1919302 w 4705384"/>
              <a:gd name="connsiteY2" fmla="*/ 857256 h 2857520"/>
              <a:gd name="connsiteX3" fmla="*/ 2419368 w 4705384"/>
              <a:gd name="connsiteY3" fmla="*/ 214314 h 2857520"/>
              <a:gd name="connsiteX4" fmla="*/ 4705384 w 4705384"/>
              <a:gd name="connsiteY4" fmla="*/ 0 h 2857520"/>
              <a:gd name="connsiteX5" fmla="*/ 4705384 w 4705384"/>
              <a:gd name="connsiteY5" fmla="*/ 2857520 h 2857520"/>
              <a:gd name="connsiteX6" fmla="*/ 0 w 4705384"/>
              <a:gd name="connsiteY6" fmla="*/ 2857520 h 2857520"/>
              <a:gd name="connsiteX7" fmla="*/ 0 w 4705384"/>
              <a:gd name="connsiteY7" fmla="*/ 1785950 h 2857520"/>
              <a:gd name="connsiteX0" fmla="*/ 0 w 4705384"/>
              <a:gd name="connsiteY0" fmla="*/ 1643074 h 2714644"/>
              <a:gd name="connsiteX1" fmla="*/ 1919302 w 4705384"/>
              <a:gd name="connsiteY1" fmla="*/ 1643074 h 2714644"/>
              <a:gd name="connsiteX2" fmla="*/ 1919302 w 4705384"/>
              <a:gd name="connsiteY2" fmla="*/ 714380 h 2714644"/>
              <a:gd name="connsiteX3" fmla="*/ 2419368 w 4705384"/>
              <a:gd name="connsiteY3" fmla="*/ 71438 h 2714644"/>
              <a:gd name="connsiteX4" fmla="*/ 4705384 w 4705384"/>
              <a:gd name="connsiteY4" fmla="*/ 0 h 2714644"/>
              <a:gd name="connsiteX5" fmla="*/ 4705384 w 4705384"/>
              <a:gd name="connsiteY5" fmla="*/ 2714644 h 2714644"/>
              <a:gd name="connsiteX6" fmla="*/ 0 w 4705384"/>
              <a:gd name="connsiteY6" fmla="*/ 2714644 h 2714644"/>
              <a:gd name="connsiteX7" fmla="*/ 0 w 4705384"/>
              <a:gd name="connsiteY7" fmla="*/ 1643074 h 2714644"/>
              <a:gd name="connsiteX0" fmla="*/ 0 w 4705384"/>
              <a:gd name="connsiteY0" fmla="*/ 1571636 h 2643206"/>
              <a:gd name="connsiteX1" fmla="*/ 1919302 w 4705384"/>
              <a:gd name="connsiteY1" fmla="*/ 1571636 h 2643206"/>
              <a:gd name="connsiteX2" fmla="*/ 1919302 w 4705384"/>
              <a:gd name="connsiteY2" fmla="*/ 642942 h 2643206"/>
              <a:gd name="connsiteX3" fmla="*/ 2419368 w 4705384"/>
              <a:gd name="connsiteY3" fmla="*/ 0 h 2643206"/>
              <a:gd name="connsiteX4" fmla="*/ 4705384 w 4705384"/>
              <a:gd name="connsiteY4" fmla="*/ 0 h 2643206"/>
              <a:gd name="connsiteX5" fmla="*/ 4705384 w 4705384"/>
              <a:gd name="connsiteY5" fmla="*/ 2643206 h 2643206"/>
              <a:gd name="connsiteX6" fmla="*/ 0 w 4705384"/>
              <a:gd name="connsiteY6" fmla="*/ 2643206 h 2643206"/>
              <a:gd name="connsiteX7" fmla="*/ 0 w 4705384"/>
              <a:gd name="connsiteY7" fmla="*/ 1571636 h 264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05384" h="2643206">
                <a:moveTo>
                  <a:pt x="0" y="1571636"/>
                </a:moveTo>
                <a:lnTo>
                  <a:pt x="1919302" y="1571636"/>
                </a:lnTo>
                <a:lnTo>
                  <a:pt x="1919302" y="642942"/>
                </a:lnTo>
                <a:lnTo>
                  <a:pt x="2419368" y="0"/>
                </a:lnTo>
                <a:lnTo>
                  <a:pt x="4705384" y="0"/>
                </a:lnTo>
                <a:lnTo>
                  <a:pt x="4705384" y="2643206"/>
                </a:lnTo>
                <a:lnTo>
                  <a:pt x="0" y="2643206"/>
                </a:lnTo>
                <a:lnTo>
                  <a:pt x="0" y="1571636"/>
                </a:lnTo>
                <a:close/>
              </a:path>
            </a:pathLst>
          </a:custGeom>
          <a:solidFill>
            <a:srgbClr val="FFFF66">
              <a:alpha val="40000"/>
            </a:srgbClr>
          </a:solidFill>
          <a:ln>
            <a:noFill/>
          </a:ln>
        </p:spPr>
        <p:style>
          <a:lnRef idx="0">
            <a:schemeClr val="accent1"/>
          </a:lnRef>
          <a:fillRef idx="3">
            <a:schemeClr val="accent1"/>
          </a:fillRef>
          <a:effectRef idx="3">
            <a:schemeClr val="accent1"/>
          </a:effectRef>
          <a:fontRef idx="minor">
            <a:schemeClr val="lt1"/>
          </a:fontRef>
        </p:style>
        <p:txBody>
          <a:bodyPr rtlCol="0" anchor="t"/>
          <a:lstStyle/>
          <a:p>
            <a:pPr algn="r"/>
            <a:r>
              <a:rPr lang="ru-RU" sz="1300" dirty="0" smtClean="0"/>
              <a:t>Покупатели проектов</a:t>
            </a:r>
          </a:p>
          <a:p>
            <a:pPr algn="r"/>
            <a:r>
              <a:rPr lang="ru-RU" sz="1300" dirty="0" smtClean="0"/>
              <a:t>(внешние и внутренние рынки)</a:t>
            </a:r>
            <a:endParaRPr lang="ru-RU" sz="1300" dirty="0"/>
          </a:p>
        </p:txBody>
      </p:sp>
      <p:sp>
        <p:nvSpPr>
          <p:cNvPr id="30" name="Скругленный прямоугольник 29"/>
          <p:cNvSpPr/>
          <p:nvPr/>
        </p:nvSpPr>
        <p:spPr>
          <a:xfrm>
            <a:off x="6357950" y="3214690"/>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1" name="Скругленный прямоугольник 30"/>
          <p:cNvSpPr/>
          <p:nvPr/>
        </p:nvSpPr>
        <p:spPr>
          <a:xfrm>
            <a:off x="4429124" y="4429136"/>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2" name="Скругленный прямоугольник 31"/>
          <p:cNvSpPr/>
          <p:nvPr/>
        </p:nvSpPr>
        <p:spPr>
          <a:xfrm>
            <a:off x="6510350" y="3429004"/>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3" name="Скругленный прямоугольник 32"/>
          <p:cNvSpPr/>
          <p:nvPr/>
        </p:nvSpPr>
        <p:spPr>
          <a:xfrm>
            <a:off x="6662750" y="3662366"/>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chemeClr val="bg1"/>
                </a:solidFill>
                <a:effectLst>
                  <a:outerShdw blurRad="60007" dist="310007" dir="7680000" sy="30000" kx="1300200" algn="ctr" rotWithShape="0">
                    <a:prstClr val="black">
                      <a:alpha val="32000"/>
                    </a:prstClr>
                  </a:outerShdw>
                </a:effectLst>
              </a:rPr>
              <a:t>Крупные холдинги АПК (корпоративные инвесторы)</a:t>
            </a:r>
            <a:endParaRPr lang="ru-RU" sz="1200" dirty="0">
              <a:solidFill>
                <a:schemeClr val="bg1"/>
              </a:solidFill>
              <a:effectLst>
                <a:outerShdw blurRad="60007" dist="310007" dir="7680000" sy="30000" kx="1300200" algn="ctr" rotWithShape="0">
                  <a:prstClr val="black">
                    <a:alpha val="32000"/>
                  </a:prstClr>
                </a:outerShdw>
              </a:effectLst>
            </a:endParaRPr>
          </a:p>
        </p:txBody>
      </p:sp>
      <p:sp>
        <p:nvSpPr>
          <p:cNvPr id="34" name="Скругленный прямоугольник 33"/>
          <p:cNvSpPr/>
          <p:nvPr/>
        </p:nvSpPr>
        <p:spPr>
          <a:xfrm>
            <a:off x="4714876" y="4572012"/>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5" name="Скругленный прямоугольник 34"/>
          <p:cNvSpPr/>
          <p:nvPr/>
        </p:nvSpPr>
        <p:spPr>
          <a:xfrm>
            <a:off x="5000628" y="4714888"/>
            <a:ext cx="216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chemeClr val="bg1"/>
                </a:solidFill>
                <a:effectLst>
                  <a:outerShdw blurRad="60007" dist="310007" dir="7680000" sy="30000" kx="1300200" algn="ctr" rotWithShape="0">
                    <a:prstClr val="black">
                      <a:alpha val="32000"/>
                    </a:prstClr>
                  </a:outerShdw>
                </a:effectLst>
              </a:rPr>
              <a:t>Частные инвесторы</a:t>
            </a:r>
          </a:p>
          <a:p>
            <a:pPr algn="ctr"/>
            <a:r>
              <a:rPr lang="ru-RU" sz="1200" dirty="0" smtClean="0">
                <a:solidFill>
                  <a:schemeClr val="bg1"/>
                </a:solidFill>
                <a:effectLst>
                  <a:outerShdw blurRad="60007" dist="310007" dir="7680000" sy="30000" kx="1300200" algn="ctr" rotWithShape="0">
                    <a:prstClr val="black">
                      <a:alpha val="32000"/>
                    </a:prstClr>
                  </a:outerShdw>
                </a:effectLst>
              </a:rPr>
              <a:t>Малого и среднего бизнеса</a:t>
            </a:r>
            <a:endParaRPr lang="ru-RU" sz="1200" dirty="0">
              <a:solidFill>
                <a:schemeClr val="bg1"/>
              </a:solidFill>
              <a:effectLst>
                <a:outerShdw blurRad="60007" dist="310007" dir="7680000" sy="30000" kx="1300200" algn="ctr" rotWithShape="0">
                  <a:prstClr val="black">
                    <a:alpha val="32000"/>
                  </a:prstClr>
                </a:outerShdw>
              </a:effectLst>
            </a:endParaRPr>
          </a:p>
        </p:txBody>
      </p:sp>
      <p:sp>
        <p:nvSpPr>
          <p:cNvPr id="36" name="Двойная стрелка влево/вправо 35"/>
          <p:cNvSpPr/>
          <p:nvPr/>
        </p:nvSpPr>
        <p:spPr>
          <a:xfrm rot="2713671">
            <a:off x="4879330" y="4323624"/>
            <a:ext cx="959966" cy="143116"/>
          </a:xfrm>
          <a:prstGeom prst="leftRightArrow">
            <a:avLst/>
          </a:prstGeom>
          <a:solidFill>
            <a:srgbClr val="FFFF00"/>
          </a:solidFill>
          <a:ln>
            <a:solidFill>
              <a:srgbClr val="92D05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7" name="Двойная стрелка влево/вправо 36"/>
          <p:cNvSpPr/>
          <p:nvPr/>
        </p:nvSpPr>
        <p:spPr>
          <a:xfrm rot="11346331">
            <a:off x="5803370" y="3641483"/>
            <a:ext cx="902392" cy="285752"/>
          </a:xfrm>
          <a:prstGeom prst="leftRightArrow">
            <a:avLst/>
          </a:prstGeom>
          <a:solidFill>
            <a:srgbClr val="FFFF00"/>
          </a:solidFill>
          <a:ln>
            <a:solidFill>
              <a:srgbClr val="92D05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pic>
        <p:nvPicPr>
          <p:cNvPr id="38" name="Picture 2" descr="D:\ak\Визитки\agrob2b-logo.png"/>
          <p:cNvPicPr>
            <a:picLocks noChangeAspect="1" noChangeArrowheads="1"/>
          </p:cNvPicPr>
          <p:nvPr/>
        </p:nvPicPr>
        <p:blipFill>
          <a:blip r:embed="rId4" cstate="print"/>
          <a:stretch>
            <a:fillRect/>
          </a:stretch>
        </p:blipFill>
        <p:spPr bwMode="auto">
          <a:xfrm>
            <a:off x="3428992" y="2677500"/>
            <a:ext cx="357190" cy="350761"/>
          </a:xfrm>
          <a:prstGeom prst="rect">
            <a:avLst/>
          </a:prstGeom>
          <a:noFill/>
          <a:ln>
            <a:noFill/>
          </a:ln>
          <a:effectLst>
            <a:glow rad="101600">
              <a:schemeClr val="bg1">
                <a:alpha val="60000"/>
              </a:schemeClr>
            </a:glow>
            <a:outerShdw dir="5400000" sx="103000" sy="103000" algn="ctr" rotWithShape="0">
              <a:schemeClr val="bg1"/>
            </a:outerShdw>
          </a:effectLst>
        </p:spPr>
      </p:pic>
      <p:sp>
        <p:nvSpPr>
          <p:cNvPr id="40" name="Скругленный прямоугольник 39"/>
          <p:cNvSpPr/>
          <p:nvPr/>
        </p:nvSpPr>
        <p:spPr>
          <a:xfrm>
            <a:off x="7358082" y="4429136"/>
            <a:ext cx="1440000" cy="576000"/>
          </a:xfrm>
          <a:prstGeom prst="roundRect">
            <a:avLst/>
          </a:prstGeom>
          <a:solidFill>
            <a:srgbClr val="39E74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900" dirty="0" smtClean="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rPr>
              <a:t>Общественные, отраслевые и профессиональные союзы</a:t>
            </a:r>
            <a:endParaRPr lang="ru-RU" sz="900" dirty="0">
              <a:solidFill>
                <a:schemeClr val="bg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pic>
        <p:nvPicPr>
          <p:cNvPr id="39"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8460432" y="337220"/>
            <a:ext cx="435007" cy="432048"/>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childTnLst>
                                </p:cTn>
                              </p:par>
                              <p:par>
                                <p:cTn id="38" presetID="10" presetClass="entr" presetSubtype="0" fill="hold"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p:stCondLst>
                              <p:cond delay="1500"/>
                            </p:stCondLst>
                            <p:childTnLst>
                              <p:par>
                                <p:cTn id="46" presetID="10" presetClass="entr" presetSubtype="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par>
                          <p:cTn id="49" fill="hold">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par>
                          <p:cTn id="53" fill="hold">
                            <p:stCondLst>
                              <p:cond delay="2500"/>
                            </p:stCondLst>
                            <p:childTnLst>
                              <p:par>
                                <p:cTn id="54" presetID="10"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par>
                          <p:cTn id="57" fill="hold">
                            <p:stCondLst>
                              <p:cond delay="3000"/>
                            </p:stCondLst>
                            <p:childTnLst>
                              <p:par>
                                <p:cTn id="58" presetID="10"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2000"/>
                                        <p:tgtEl>
                                          <p:spTgt spid="18"/>
                                        </p:tgtEl>
                                      </p:cBhvr>
                                    </p:animEffect>
                                  </p:childTnLst>
                                </p:cTn>
                              </p:par>
                            </p:childTnLst>
                          </p:cTn>
                        </p:par>
                        <p:par>
                          <p:cTn id="66" fill="hold">
                            <p:stCondLst>
                              <p:cond delay="2000"/>
                            </p:stCondLst>
                            <p:childTnLst>
                              <p:par>
                                <p:cTn id="67" presetID="10" presetClass="entr" presetSubtype="0"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500"/>
                                        <p:tgtEl>
                                          <p:spTgt spid="19"/>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1000"/>
                            </p:stCondLst>
                            <p:childTnLst>
                              <p:par>
                                <p:cTn id="80" presetID="10" presetClass="entr" presetSubtype="0"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500"/>
                                        <p:tgtEl>
                                          <p:spTgt spid="21"/>
                                        </p:tgtEl>
                                      </p:cBhvr>
                                    </p:animEffect>
                                  </p:childTnLst>
                                </p:cTn>
                              </p:par>
                            </p:childTnLst>
                          </p:cTn>
                        </p:par>
                        <p:par>
                          <p:cTn id="83" fill="hold">
                            <p:stCondLst>
                              <p:cond delay="1500"/>
                            </p:stCondLst>
                            <p:childTnLst>
                              <p:par>
                                <p:cTn id="84" presetID="10" presetClass="entr" presetSubtype="0"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500"/>
                                        <p:tgtEl>
                                          <p:spTgt spid="23"/>
                                        </p:tgtEl>
                                      </p:cBhvr>
                                    </p:animEffect>
                                  </p:childTnLst>
                                </p:cTn>
                              </p:par>
                            </p:childTnLst>
                          </p:cTn>
                        </p:par>
                        <p:par>
                          <p:cTn id="87" fill="hold">
                            <p:stCondLst>
                              <p:cond delay="2000"/>
                            </p:stCondLst>
                            <p:childTnLst>
                              <p:par>
                                <p:cTn id="88" presetID="10" presetClass="entr" presetSubtype="0" fill="hold" nodeType="after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500"/>
                                        <p:tgtEl>
                                          <p:spTgt spid="24"/>
                                        </p:tgtEl>
                                      </p:cBhvr>
                                    </p:animEffect>
                                  </p:childTnLst>
                                </p:cTn>
                              </p:par>
                            </p:childTnLst>
                          </p:cTn>
                        </p:par>
                        <p:par>
                          <p:cTn id="91" fill="hold">
                            <p:stCondLst>
                              <p:cond delay="2500"/>
                            </p:stCondLst>
                            <p:childTnLst>
                              <p:par>
                                <p:cTn id="92" presetID="10" presetClass="entr" presetSubtype="0"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500"/>
                                        <p:tgtEl>
                                          <p:spTgt spid="26"/>
                                        </p:tgtEl>
                                      </p:cBhvr>
                                    </p:animEffect>
                                  </p:childTnLst>
                                </p:cTn>
                              </p:par>
                            </p:childTnLst>
                          </p:cTn>
                        </p:par>
                        <p:par>
                          <p:cTn id="95" fill="hold">
                            <p:stCondLst>
                              <p:cond delay="3000"/>
                            </p:stCondLst>
                            <p:childTnLst>
                              <p:par>
                                <p:cTn id="96" presetID="10" presetClass="entr" presetSubtype="0"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500"/>
                                        <p:tgtEl>
                                          <p:spTgt spid="27"/>
                                        </p:tgtEl>
                                      </p:cBhvr>
                                    </p:animEffect>
                                  </p:childTnLst>
                                </p:cTn>
                              </p:par>
                            </p:childTnLst>
                          </p:cTn>
                        </p:par>
                        <p:par>
                          <p:cTn id="99" fill="hold">
                            <p:stCondLst>
                              <p:cond delay="3500"/>
                            </p:stCondLst>
                            <p:childTnLst>
                              <p:par>
                                <p:cTn id="100" presetID="10" presetClass="entr" presetSubtype="0" fill="hold" grpId="0" nodeType="after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500"/>
                                        <p:tgtEl>
                                          <p:spTgt spid="25"/>
                                        </p:tgtEl>
                                      </p:cBhvr>
                                    </p:animEffect>
                                  </p:childTnLst>
                                </p:cTn>
                              </p:par>
                            </p:childTnLst>
                          </p:cTn>
                        </p:par>
                        <p:par>
                          <p:cTn id="103" fill="hold">
                            <p:stCondLst>
                              <p:cond delay="4000"/>
                            </p:stCondLst>
                            <p:childTnLst>
                              <p:par>
                                <p:cTn id="104" presetID="10" presetClass="entr" presetSubtype="0" fill="hold" grpId="0" nodeType="after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fade">
                                      <p:cBhvr>
                                        <p:cTn id="106" dur="500"/>
                                        <p:tgtEl>
                                          <p:spTgt spid="28"/>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9"/>
                                        </p:tgtEl>
                                        <p:attrNameLst>
                                          <p:attrName>style.visibility</p:attrName>
                                        </p:attrNameLst>
                                      </p:cBhvr>
                                      <p:to>
                                        <p:strVal val="visible"/>
                                      </p:to>
                                    </p:set>
                                    <p:animEffect transition="in" filter="fade">
                                      <p:cBhvr>
                                        <p:cTn id="111" dur="500"/>
                                        <p:tgtEl>
                                          <p:spTgt spid="29"/>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childTnLst>
                          </p:cTn>
                        </p:par>
                        <p:par>
                          <p:cTn id="117" fill="hold">
                            <p:stCondLst>
                              <p:cond delay="500"/>
                            </p:stCondLst>
                            <p:childTnLst>
                              <p:par>
                                <p:cTn id="118" presetID="10" presetClass="entr" presetSubtype="0" fill="hold" grpId="0" nodeType="afterEffect">
                                  <p:stCondLst>
                                    <p:cond delay="0"/>
                                  </p:stCondLst>
                                  <p:childTnLst>
                                    <p:set>
                                      <p:cBhvr>
                                        <p:cTn id="119" dur="1" fill="hold">
                                          <p:stCondLst>
                                            <p:cond delay="0"/>
                                          </p:stCondLst>
                                        </p:cTn>
                                        <p:tgtEl>
                                          <p:spTgt spid="32"/>
                                        </p:tgtEl>
                                        <p:attrNameLst>
                                          <p:attrName>style.visibility</p:attrName>
                                        </p:attrNameLst>
                                      </p:cBhvr>
                                      <p:to>
                                        <p:strVal val="visible"/>
                                      </p:to>
                                    </p:set>
                                    <p:animEffect transition="in" filter="fade">
                                      <p:cBhvr>
                                        <p:cTn id="120" dur="500"/>
                                        <p:tgtEl>
                                          <p:spTgt spid="32"/>
                                        </p:tgtEl>
                                      </p:cBhvr>
                                    </p:animEffect>
                                  </p:childTnLst>
                                </p:cTn>
                              </p:par>
                            </p:childTnLst>
                          </p:cTn>
                        </p:par>
                        <p:par>
                          <p:cTn id="121" fill="hold">
                            <p:stCondLst>
                              <p:cond delay="1000"/>
                            </p:stCondLst>
                            <p:childTnLst>
                              <p:par>
                                <p:cTn id="122" presetID="10" presetClass="entr" presetSubtype="0" fill="hold" grpId="0" nodeType="after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par>
                          <p:cTn id="125" fill="hold">
                            <p:stCondLst>
                              <p:cond delay="1500"/>
                            </p:stCondLst>
                            <p:childTnLst>
                              <p:par>
                                <p:cTn id="126" presetID="10" presetClass="entr" presetSubtype="0"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Effect transition="in" filter="fade">
                                      <p:cBhvr>
                                        <p:cTn id="128" dur="500"/>
                                        <p:tgtEl>
                                          <p:spTgt spid="37"/>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fade">
                                      <p:cBhvr>
                                        <p:cTn id="133" dur="500"/>
                                        <p:tgtEl>
                                          <p:spTgt spid="31"/>
                                        </p:tgtEl>
                                      </p:cBhvr>
                                    </p:animEffect>
                                  </p:childTnLst>
                                </p:cTn>
                              </p:par>
                            </p:childTnLst>
                          </p:cTn>
                        </p:par>
                        <p:par>
                          <p:cTn id="134" fill="hold">
                            <p:stCondLst>
                              <p:cond delay="500"/>
                            </p:stCondLst>
                            <p:childTnLst>
                              <p:par>
                                <p:cTn id="135" presetID="10" presetClass="entr" presetSubtype="0" fill="hold" grpId="0" nodeType="afterEffect">
                                  <p:stCondLst>
                                    <p:cond delay="0"/>
                                  </p:stCondLst>
                                  <p:childTnLst>
                                    <p:set>
                                      <p:cBhvr>
                                        <p:cTn id="136" dur="1" fill="hold">
                                          <p:stCondLst>
                                            <p:cond delay="0"/>
                                          </p:stCondLst>
                                        </p:cTn>
                                        <p:tgtEl>
                                          <p:spTgt spid="34"/>
                                        </p:tgtEl>
                                        <p:attrNameLst>
                                          <p:attrName>style.visibility</p:attrName>
                                        </p:attrNameLst>
                                      </p:cBhvr>
                                      <p:to>
                                        <p:strVal val="visible"/>
                                      </p:to>
                                    </p:set>
                                    <p:animEffect transition="in" filter="fade">
                                      <p:cBhvr>
                                        <p:cTn id="137" dur="500"/>
                                        <p:tgtEl>
                                          <p:spTgt spid="34"/>
                                        </p:tgtEl>
                                      </p:cBhvr>
                                    </p:animEffect>
                                  </p:childTnLst>
                                </p:cTn>
                              </p:par>
                            </p:childTnLst>
                          </p:cTn>
                        </p:par>
                        <p:par>
                          <p:cTn id="138" fill="hold">
                            <p:stCondLst>
                              <p:cond delay="1000"/>
                            </p:stCondLst>
                            <p:childTnLst>
                              <p:par>
                                <p:cTn id="139" presetID="10" presetClass="entr" presetSubtype="0" fill="hold" grpId="0" nodeType="afterEffect">
                                  <p:stCondLst>
                                    <p:cond delay="0"/>
                                  </p:stCondLst>
                                  <p:childTnLst>
                                    <p:set>
                                      <p:cBhvr>
                                        <p:cTn id="140" dur="1" fill="hold">
                                          <p:stCondLst>
                                            <p:cond delay="0"/>
                                          </p:stCondLst>
                                        </p:cTn>
                                        <p:tgtEl>
                                          <p:spTgt spid="35"/>
                                        </p:tgtEl>
                                        <p:attrNameLst>
                                          <p:attrName>style.visibility</p:attrName>
                                        </p:attrNameLst>
                                      </p:cBhvr>
                                      <p:to>
                                        <p:strVal val="visible"/>
                                      </p:to>
                                    </p:set>
                                    <p:animEffect transition="in" filter="fade">
                                      <p:cBhvr>
                                        <p:cTn id="141" dur="500"/>
                                        <p:tgtEl>
                                          <p:spTgt spid="35"/>
                                        </p:tgtEl>
                                      </p:cBhvr>
                                    </p:animEffect>
                                  </p:childTnLst>
                                </p:cTn>
                              </p:par>
                            </p:childTnLst>
                          </p:cTn>
                        </p:par>
                        <p:par>
                          <p:cTn id="142" fill="hold">
                            <p:stCondLst>
                              <p:cond delay="1500"/>
                            </p:stCondLst>
                            <p:childTnLst>
                              <p:par>
                                <p:cTn id="143" presetID="10" presetClass="entr" presetSubtype="0" fill="hold" grpId="0" nodeType="after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fade">
                                      <p:cBhvr>
                                        <p:cTn id="145" dur="500"/>
                                        <p:tgtEl>
                                          <p:spTgt spid="36"/>
                                        </p:tgtEl>
                                      </p:cBhvr>
                                    </p:animEffect>
                                  </p:childTnLst>
                                </p:cTn>
                              </p:par>
                            </p:childTnLst>
                          </p:cTn>
                        </p:par>
                        <p:par>
                          <p:cTn id="146" fill="hold">
                            <p:stCondLst>
                              <p:cond delay="2000"/>
                            </p:stCondLst>
                            <p:childTnLst>
                              <p:par>
                                <p:cTn id="147" presetID="10"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D:\ak\Визитки\agrob2b-logo.png"/>
          <p:cNvPicPr>
            <a:picLocks noChangeAspect="1" noChangeArrowheads="1"/>
          </p:cNvPicPr>
          <p:nvPr/>
        </p:nvPicPr>
        <p:blipFill>
          <a:blip r:embed="rId3" cstate="print"/>
          <a:srcRect/>
          <a:stretch>
            <a:fillRect/>
          </a:stretch>
        </p:blipFill>
        <p:spPr bwMode="auto">
          <a:xfrm>
            <a:off x="8777401" y="481236"/>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
        <p:nvSpPr>
          <p:cNvPr id="2" name="Заголовок 1"/>
          <p:cNvSpPr>
            <a:spLocks noGrp="1"/>
          </p:cNvSpPr>
          <p:nvPr>
            <p:ph type="title"/>
          </p:nvPr>
        </p:nvSpPr>
        <p:spPr/>
        <p:txBody>
          <a:bodyPr>
            <a:normAutofit fontScale="90000"/>
          </a:bodyPr>
          <a:lstStyle/>
          <a:p>
            <a:r>
              <a:rPr lang="ru-RU" dirty="0" err="1" smtClean="0"/>
              <a:t>Агро</a:t>
            </a:r>
            <a:r>
              <a:rPr lang="ru-RU" dirty="0" smtClean="0"/>
              <a:t> </a:t>
            </a:r>
            <a:r>
              <a:rPr lang="en-US" dirty="0" smtClean="0"/>
              <a:t>b2b </a:t>
            </a:r>
            <a:r>
              <a:rPr lang="ru-RU" dirty="0" smtClean="0"/>
              <a:t>– инвестиционные проекты</a:t>
            </a:r>
            <a:endParaRPr lang="ru-RU" dirty="0"/>
          </a:p>
        </p:txBody>
      </p:sp>
      <p:sp>
        <p:nvSpPr>
          <p:cNvPr id="8" name="Полилиния 7"/>
          <p:cNvSpPr/>
          <p:nvPr/>
        </p:nvSpPr>
        <p:spPr>
          <a:xfrm>
            <a:off x="3781215" y="1072460"/>
            <a:ext cx="5201905" cy="935698"/>
          </a:xfrm>
          <a:custGeom>
            <a:avLst/>
            <a:gdLst>
              <a:gd name="connsiteX0" fmla="*/ 0 w 5201905"/>
              <a:gd name="connsiteY0" fmla="*/ 116962 h 935698"/>
              <a:gd name="connsiteX1" fmla="*/ 4734056 w 5201905"/>
              <a:gd name="connsiteY1" fmla="*/ 116962 h 935698"/>
              <a:gd name="connsiteX2" fmla="*/ 4734056 w 5201905"/>
              <a:gd name="connsiteY2" fmla="*/ 0 h 935698"/>
              <a:gd name="connsiteX3" fmla="*/ 5201905 w 5201905"/>
              <a:gd name="connsiteY3" fmla="*/ 467849 h 935698"/>
              <a:gd name="connsiteX4" fmla="*/ 4734056 w 5201905"/>
              <a:gd name="connsiteY4" fmla="*/ 935698 h 935698"/>
              <a:gd name="connsiteX5" fmla="*/ 4734056 w 5201905"/>
              <a:gd name="connsiteY5" fmla="*/ 818736 h 935698"/>
              <a:gd name="connsiteX6" fmla="*/ 0 w 5201905"/>
              <a:gd name="connsiteY6" fmla="*/ 818736 h 935698"/>
              <a:gd name="connsiteX7" fmla="*/ 0 w 5201905"/>
              <a:gd name="connsiteY7" fmla="*/ 116962 h 93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935698">
                <a:moveTo>
                  <a:pt x="0" y="116962"/>
                </a:moveTo>
                <a:lnTo>
                  <a:pt x="4734056" y="116962"/>
                </a:lnTo>
                <a:lnTo>
                  <a:pt x="4734056" y="0"/>
                </a:lnTo>
                <a:lnTo>
                  <a:pt x="5201905" y="467849"/>
                </a:lnTo>
                <a:lnTo>
                  <a:pt x="4734056" y="935698"/>
                </a:lnTo>
                <a:lnTo>
                  <a:pt x="4734056" y="818736"/>
                </a:lnTo>
                <a:lnTo>
                  <a:pt x="0" y="818736"/>
                </a:lnTo>
                <a:lnTo>
                  <a:pt x="0" y="116962"/>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160" tIns="127122" rIns="361047" bIns="127122" numCol="1" spcCol="1270" anchor="t" anchorCtr="0">
            <a:noAutofit/>
          </a:bodyPr>
          <a:lstStyle/>
          <a:p>
            <a:pPr marL="171450" lvl="1" indent="-171450" algn="l" defTabSz="711200">
              <a:lnSpc>
                <a:spcPct val="90000"/>
              </a:lnSpc>
              <a:spcBef>
                <a:spcPct val="0"/>
              </a:spcBef>
              <a:spcAft>
                <a:spcPct val="15000"/>
              </a:spcAft>
              <a:buChar char="••"/>
            </a:pPr>
            <a:r>
              <a:rPr lang="ru-RU" sz="1400" kern="1200" dirty="0" smtClean="0"/>
              <a:t>Горизонтальная и вертикальная агрегация</a:t>
            </a:r>
            <a:endParaRPr lang="ru-RU" sz="1400" kern="1200" dirty="0"/>
          </a:p>
          <a:p>
            <a:pPr marL="171450" lvl="1" indent="-171450" algn="l" defTabSz="711200">
              <a:lnSpc>
                <a:spcPct val="90000"/>
              </a:lnSpc>
              <a:spcBef>
                <a:spcPct val="0"/>
              </a:spcBef>
              <a:spcAft>
                <a:spcPct val="15000"/>
              </a:spcAft>
              <a:buChar char="••"/>
            </a:pPr>
            <a:r>
              <a:rPr lang="ru-RU" sz="1400" kern="1200" dirty="0" smtClean="0"/>
              <a:t>Профильные сектора</a:t>
            </a:r>
            <a:endParaRPr lang="ru-RU" sz="1400" kern="1200" dirty="0"/>
          </a:p>
          <a:p>
            <a:pPr marL="171450" lvl="1" indent="-171450" algn="l" defTabSz="711200">
              <a:lnSpc>
                <a:spcPct val="90000"/>
              </a:lnSpc>
              <a:spcBef>
                <a:spcPct val="0"/>
              </a:spcBef>
              <a:spcAft>
                <a:spcPct val="15000"/>
              </a:spcAft>
              <a:buChar char="••"/>
            </a:pPr>
            <a:r>
              <a:rPr lang="ru-RU" sz="1400" kern="1200" dirty="0" smtClean="0"/>
              <a:t>Дополнительные сектора</a:t>
            </a:r>
            <a:endParaRPr lang="ru-RU" sz="1400" kern="1200" dirty="0"/>
          </a:p>
        </p:txBody>
      </p:sp>
      <p:sp>
        <p:nvSpPr>
          <p:cNvPr id="9" name="Полилиния 8"/>
          <p:cNvSpPr/>
          <p:nvPr/>
        </p:nvSpPr>
        <p:spPr>
          <a:xfrm>
            <a:off x="313279" y="1331018"/>
            <a:ext cx="3467936" cy="418582"/>
          </a:xfrm>
          <a:custGeom>
            <a:avLst/>
            <a:gdLst>
              <a:gd name="connsiteX0" fmla="*/ 0 w 3467936"/>
              <a:gd name="connsiteY0" fmla="*/ 69765 h 418582"/>
              <a:gd name="connsiteX1" fmla="*/ 20434 w 3467936"/>
              <a:gd name="connsiteY1" fmla="*/ 20434 h 418582"/>
              <a:gd name="connsiteX2" fmla="*/ 69765 w 3467936"/>
              <a:gd name="connsiteY2" fmla="*/ 0 h 418582"/>
              <a:gd name="connsiteX3" fmla="*/ 3398171 w 3467936"/>
              <a:gd name="connsiteY3" fmla="*/ 0 h 418582"/>
              <a:gd name="connsiteX4" fmla="*/ 3447502 w 3467936"/>
              <a:gd name="connsiteY4" fmla="*/ 20434 h 418582"/>
              <a:gd name="connsiteX5" fmla="*/ 3467936 w 3467936"/>
              <a:gd name="connsiteY5" fmla="*/ 69765 h 418582"/>
              <a:gd name="connsiteX6" fmla="*/ 3467936 w 3467936"/>
              <a:gd name="connsiteY6" fmla="*/ 348817 h 418582"/>
              <a:gd name="connsiteX7" fmla="*/ 3447502 w 3467936"/>
              <a:gd name="connsiteY7" fmla="*/ 398148 h 418582"/>
              <a:gd name="connsiteX8" fmla="*/ 3398171 w 3467936"/>
              <a:gd name="connsiteY8" fmla="*/ 418582 h 418582"/>
              <a:gd name="connsiteX9" fmla="*/ 69765 w 3467936"/>
              <a:gd name="connsiteY9" fmla="*/ 418582 h 418582"/>
              <a:gd name="connsiteX10" fmla="*/ 20434 w 3467936"/>
              <a:gd name="connsiteY10" fmla="*/ 398148 h 418582"/>
              <a:gd name="connsiteX11" fmla="*/ 0 w 3467936"/>
              <a:gd name="connsiteY11" fmla="*/ 348817 h 418582"/>
              <a:gd name="connsiteX12" fmla="*/ 0 w 346793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7936" h="418582">
                <a:moveTo>
                  <a:pt x="0" y="69765"/>
                </a:moveTo>
                <a:cubicBezTo>
                  <a:pt x="0" y="51262"/>
                  <a:pt x="7350" y="33517"/>
                  <a:pt x="20434" y="20434"/>
                </a:cubicBezTo>
                <a:cubicBezTo>
                  <a:pt x="33517" y="7351"/>
                  <a:pt x="51263" y="0"/>
                  <a:pt x="69765" y="0"/>
                </a:cubicBezTo>
                <a:lnTo>
                  <a:pt x="3398171" y="0"/>
                </a:lnTo>
                <a:cubicBezTo>
                  <a:pt x="3416674" y="0"/>
                  <a:pt x="3434419" y="7350"/>
                  <a:pt x="3447502" y="20434"/>
                </a:cubicBezTo>
                <a:cubicBezTo>
                  <a:pt x="3460585" y="33517"/>
                  <a:pt x="3467936" y="51263"/>
                  <a:pt x="3467936" y="69765"/>
                </a:cubicBezTo>
                <a:lnTo>
                  <a:pt x="3467936" y="348817"/>
                </a:lnTo>
                <a:cubicBezTo>
                  <a:pt x="3467936" y="367320"/>
                  <a:pt x="3460586" y="385065"/>
                  <a:pt x="3447502" y="398148"/>
                </a:cubicBezTo>
                <a:cubicBezTo>
                  <a:pt x="3434419" y="411231"/>
                  <a:pt x="3416674" y="418582"/>
                  <a:pt x="339817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ctr" anchorCtr="0">
            <a:noAutofit/>
          </a:bodyPr>
          <a:lstStyle/>
          <a:p>
            <a:pPr lvl="0" algn="ctr" defTabSz="977900">
              <a:lnSpc>
                <a:spcPct val="90000"/>
              </a:lnSpc>
              <a:spcBef>
                <a:spcPct val="0"/>
              </a:spcBef>
              <a:spcAft>
                <a:spcPct val="35000"/>
              </a:spcAft>
            </a:pPr>
            <a:r>
              <a:rPr lang="ru-RU" sz="2200" kern="1200" dirty="0" smtClean="0"/>
              <a:t>Индустрии и технологии</a:t>
            </a:r>
            <a:endParaRPr lang="ru-RU" sz="2200" kern="1200" dirty="0"/>
          </a:p>
        </p:txBody>
      </p:sp>
      <p:sp>
        <p:nvSpPr>
          <p:cNvPr id="10" name="Полилиния 9"/>
          <p:cNvSpPr/>
          <p:nvPr/>
        </p:nvSpPr>
        <p:spPr>
          <a:xfrm>
            <a:off x="3781215" y="2050016"/>
            <a:ext cx="5201905" cy="668810"/>
          </a:xfrm>
          <a:custGeom>
            <a:avLst/>
            <a:gdLst>
              <a:gd name="connsiteX0" fmla="*/ 0 w 5201905"/>
              <a:gd name="connsiteY0" fmla="*/ 83601 h 668810"/>
              <a:gd name="connsiteX1" fmla="*/ 4867500 w 5201905"/>
              <a:gd name="connsiteY1" fmla="*/ 83601 h 668810"/>
              <a:gd name="connsiteX2" fmla="*/ 4867500 w 5201905"/>
              <a:gd name="connsiteY2" fmla="*/ 0 h 668810"/>
              <a:gd name="connsiteX3" fmla="*/ 5201905 w 5201905"/>
              <a:gd name="connsiteY3" fmla="*/ 334405 h 668810"/>
              <a:gd name="connsiteX4" fmla="*/ 4867500 w 5201905"/>
              <a:gd name="connsiteY4" fmla="*/ 668810 h 668810"/>
              <a:gd name="connsiteX5" fmla="*/ 4867500 w 5201905"/>
              <a:gd name="connsiteY5" fmla="*/ 585209 h 668810"/>
              <a:gd name="connsiteX6" fmla="*/ 0 w 5201905"/>
              <a:gd name="connsiteY6" fmla="*/ 585209 h 668810"/>
              <a:gd name="connsiteX7" fmla="*/ 0 w 5201905"/>
              <a:gd name="connsiteY7" fmla="*/ 83601 h 66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668810">
                <a:moveTo>
                  <a:pt x="0" y="83601"/>
                </a:moveTo>
                <a:lnTo>
                  <a:pt x="4867500" y="83601"/>
                </a:lnTo>
                <a:lnTo>
                  <a:pt x="4867500" y="0"/>
                </a:lnTo>
                <a:lnTo>
                  <a:pt x="5201905" y="334405"/>
                </a:lnTo>
                <a:lnTo>
                  <a:pt x="4867500" y="668810"/>
                </a:lnTo>
                <a:lnTo>
                  <a:pt x="4867500" y="585209"/>
                </a:lnTo>
                <a:lnTo>
                  <a:pt x="0" y="585209"/>
                </a:lnTo>
                <a:lnTo>
                  <a:pt x="0" y="836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95031" rIns="262234" bIns="95031" numCol="1" spcCol="1270" anchor="t" anchorCtr="0">
            <a:noAutofit/>
          </a:bodyPr>
          <a:lstStyle/>
          <a:p>
            <a:pPr marL="171450" lvl="1" indent="-171450" algn="l" defTabSz="800100">
              <a:lnSpc>
                <a:spcPct val="90000"/>
              </a:lnSpc>
              <a:spcBef>
                <a:spcPct val="0"/>
              </a:spcBef>
              <a:spcAft>
                <a:spcPct val="15000"/>
              </a:spcAft>
              <a:buChar char="••"/>
            </a:pPr>
            <a:r>
              <a:rPr lang="ru-RU" sz="1400" kern="1200" dirty="0" smtClean="0"/>
              <a:t>Федеральные программы</a:t>
            </a:r>
            <a:endParaRPr lang="ru-RU" sz="1400" kern="1200" dirty="0"/>
          </a:p>
          <a:p>
            <a:pPr marL="171450" lvl="1" indent="-171450" algn="l" defTabSz="800100">
              <a:lnSpc>
                <a:spcPct val="90000"/>
              </a:lnSpc>
              <a:spcBef>
                <a:spcPct val="0"/>
              </a:spcBef>
              <a:spcAft>
                <a:spcPct val="15000"/>
              </a:spcAft>
              <a:buChar char="••"/>
            </a:pPr>
            <a:r>
              <a:rPr lang="ru-RU" sz="1400" kern="1200" dirty="0" smtClean="0"/>
              <a:t>Региональные программы</a:t>
            </a:r>
            <a:endParaRPr lang="ru-RU" sz="1400" kern="1200" dirty="0"/>
          </a:p>
        </p:txBody>
      </p:sp>
      <p:sp>
        <p:nvSpPr>
          <p:cNvPr id="11" name="Полилиния 10"/>
          <p:cNvSpPr/>
          <p:nvPr/>
        </p:nvSpPr>
        <p:spPr>
          <a:xfrm>
            <a:off x="313279" y="2175131"/>
            <a:ext cx="3467936" cy="418582"/>
          </a:xfrm>
          <a:custGeom>
            <a:avLst/>
            <a:gdLst>
              <a:gd name="connsiteX0" fmla="*/ 0 w 3467936"/>
              <a:gd name="connsiteY0" fmla="*/ 69765 h 418582"/>
              <a:gd name="connsiteX1" fmla="*/ 20434 w 3467936"/>
              <a:gd name="connsiteY1" fmla="*/ 20434 h 418582"/>
              <a:gd name="connsiteX2" fmla="*/ 69765 w 3467936"/>
              <a:gd name="connsiteY2" fmla="*/ 0 h 418582"/>
              <a:gd name="connsiteX3" fmla="*/ 3398171 w 3467936"/>
              <a:gd name="connsiteY3" fmla="*/ 0 h 418582"/>
              <a:gd name="connsiteX4" fmla="*/ 3447502 w 3467936"/>
              <a:gd name="connsiteY4" fmla="*/ 20434 h 418582"/>
              <a:gd name="connsiteX5" fmla="*/ 3467936 w 3467936"/>
              <a:gd name="connsiteY5" fmla="*/ 69765 h 418582"/>
              <a:gd name="connsiteX6" fmla="*/ 3467936 w 3467936"/>
              <a:gd name="connsiteY6" fmla="*/ 348817 h 418582"/>
              <a:gd name="connsiteX7" fmla="*/ 3447502 w 3467936"/>
              <a:gd name="connsiteY7" fmla="*/ 398148 h 418582"/>
              <a:gd name="connsiteX8" fmla="*/ 3398171 w 3467936"/>
              <a:gd name="connsiteY8" fmla="*/ 418582 h 418582"/>
              <a:gd name="connsiteX9" fmla="*/ 69765 w 3467936"/>
              <a:gd name="connsiteY9" fmla="*/ 418582 h 418582"/>
              <a:gd name="connsiteX10" fmla="*/ 20434 w 3467936"/>
              <a:gd name="connsiteY10" fmla="*/ 398148 h 418582"/>
              <a:gd name="connsiteX11" fmla="*/ 0 w 3467936"/>
              <a:gd name="connsiteY11" fmla="*/ 348817 h 418582"/>
              <a:gd name="connsiteX12" fmla="*/ 0 w 346793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7936" h="418582">
                <a:moveTo>
                  <a:pt x="0" y="69765"/>
                </a:moveTo>
                <a:cubicBezTo>
                  <a:pt x="0" y="51262"/>
                  <a:pt x="7350" y="33517"/>
                  <a:pt x="20434" y="20434"/>
                </a:cubicBezTo>
                <a:cubicBezTo>
                  <a:pt x="33517" y="7351"/>
                  <a:pt x="51263" y="0"/>
                  <a:pt x="69765" y="0"/>
                </a:cubicBezTo>
                <a:lnTo>
                  <a:pt x="3398171" y="0"/>
                </a:lnTo>
                <a:cubicBezTo>
                  <a:pt x="3416674" y="0"/>
                  <a:pt x="3434419" y="7350"/>
                  <a:pt x="3447502" y="20434"/>
                </a:cubicBezTo>
                <a:cubicBezTo>
                  <a:pt x="3460585" y="33517"/>
                  <a:pt x="3467936" y="51263"/>
                  <a:pt x="3467936" y="69765"/>
                </a:cubicBezTo>
                <a:lnTo>
                  <a:pt x="3467936" y="348817"/>
                </a:lnTo>
                <a:cubicBezTo>
                  <a:pt x="3467936" y="367320"/>
                  <a:pt x="3460586" y="385065"/>
                  <a:pt x="3447502" y="398148"/>
                </a:cubicBezTo>
                <a:cubicBezTo>
                  <a:pt x="3434419" y="411231"/>
                  <a:pt x="3416674" y="418582"/>
                  <a:pt x="339817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ctr" anchorCtr="0">
            <a:noAutofit/>
          </a:bodyPr>
          <a:lstStyle/>
          <a:p>
            <a:pPr lvl="0" algn="ctr" defTabSz="977900">
              <a:lnSpc>
                <a:spcPct val="90000"/>
              </a:lnSpc>
              <a:spcBef>
                <a:spcPct val="0"/>
              </a:spcBef>
              <a:spcAft>
                <a:spcPct val="35000"/>
              </a:spcAft>
            </a:pPr>
            <a:r>
              <a:rPr lang="ru-RU" sz="2200" kern="1200" dirty="0" smtClean="0"/>
              <a:t>Развитие регионов</a:t>
            </a:r>
            <a:endParaRPr lang="ru-RU" sz="2200" kern="1200" dirty="0"/>
          </a:p>
        </p:txBody>
      </p:sp>
      <p:sp>
        <p:nvSpPr>
          <p:cNvPr id="12" name="Полилиния 11"/>
          <p:cNvSpPr/>
          <p:nvPr/>
        </p:nvSpPr>
        <p:spPr>
          <a:xfrm>
            <a:off x="3780368" y="2760685"/>
            <a:ext cx="5206990" cy="778378"/>
          </a:xfrm>
          <a:custGeom>
            <a:avLst/>
            <a:gdLst>
              <a:gd name="connsiteX0" fmla="*/ 0 w 5206990"/>
              <a:gd name="connsiteY0" fmla="*/ 97297 h 778378"/>
              <a:gd name="connsiteX1" fmla="*/ 4817801 w 5206990"/>
              <a:gd name="connsiteY1" fmla="*/ 97297 h 778378"/>
              <a:gd name="connsiteX2" fmla="*/ 4817801 w 5206990"/>
              <a:gd name="connsiteY2" fmla="*/ 0 h 778378"/>
              <a:gd name="connsiteX3" fmla="*/ 5206990 w 5206990"/>
              <a:gd name="connsiteY3" fmla="*/ 389189 h 778378"/>
              <a:gd name="connsiteX4" fmla="*/ 4817801 w 5206990"/>
              <a:gd name="connsiteY4" fmla="*/ 778378 h 778378"/>
              <a:gd name="connsiteX5" fmla="*/ 4817801 w 5206990"/>
              <a:gd name="connsiteY5" fmla="*/ 681081 h 778378"/>
              <a:gd name="connsiteX6" fmla="*/ 0 w 5206990"/>
              <a:gd name="connsiteY6" fmla="*/ 681081 h 778378"/>
              <a:gd name="connsiteX7" fmla="*/ 0 w 5206990"/>
              <a:gd name="connsiteY7" fmla="*/ 97297 h 778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6990" h="778378">
                <a:moveTo>
                  <a:pt x="0" y="97297"/>
                </a:moveTo>
                <a:lnTo>
                  <a:pt x="4817801" y="97297"/>
                </a:lnTo>
                <a:lnTo>
                  <a:pt x="4817801" y="0"/>
                </a:lnTo>
                <a:lnTo>
                  <a:pt x="5206990" y="389189"/>
                </a:lnTo>
                <a:lnTo>
                  <a:pt x="4817801" y="778378"/>
                </a:lnTo>
                <a:lnTo>
                  <a:pt x="4817801" y="681081"/>
                </a:lnTo>
                <a:lnTo>
                  <a:pt x="0" y="681081"/>
                </a:lnTo>
                <a:lnTo>
                  <a:pt x="0" y="97297"/>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108727" rIns="303322" bIns="108727" numCol="1" spcCol="1270" anchor="t" anchorCtr="0">
            <a:noAutofit/>
          </a:bodyPr>
          <a:lstStyle/>
          <a:p>
            <a:pPr marL="171450" lvl="1" indent="-171450" algn="l" defTabSz="800100">
              <a:lnSpc>
                <a:spcPct val="90000"/>
              </a:lnSpc>
              <a:spcBef>
                <a:spcPct val="0"/>
              </a:spcBef>
              <a:spcAft>
                <a:spcPct val="15000"/>
              </a:spcAft>
              <a:buChar char="••"/>
            </a:pPr>
            <a:r>
              <a:rPr lang="ru-RU" sz="1400" kern="1200" dirty="0" smtClean="0"/>
              <a:t>Долгосрочные</a:t>
            </a:r>
            <a:endParaRPr lang="ru-RU" sz="1400" kern="1200" dirty="0"/>
          </a:p>
          <a:p>
            <a:pPr marL="171450" lvl="1" indent="-171450" algn="l" defTabSz="800100">
              <a:lnSpc>
                <a:spcPct val="90000"/>
              </a:lnSpc>
              <a:spcBef>
                <a:spcPct val="0"/>
              </a:spcBef>
              <a:spcAft>
                <a:spcPct val="15000"/>
              </a:spcAft>
              <a:buChar char="••"/>
            </a:pPr>
            <a:r>
              <a:rPr lang="ru-RU" sz="1400" kern="1200" dirty="0" smtClean="0"/>
              <a:t>Горячие (инвестиции быстрого реагирования)</a:t>
            </a:r>
            <a:endParaRPr lang="ru-RU" sz="1400" kern="1200" dirty="0"/>
          </a:p>
        </p:txBody>
      </p:sp>
      <p:sp>
        <p:nvSpPr>
          <p:cNvPr id="13" name="Полилиния 12"/>
          <p:cNvSpPr/>
          <p:nvPr/>
        </p:nvSpPr>
        <p:spPr>
          <a:xfrm>
            <a:off x="309041" y="2940583"/>
            <a:ext cx="3471326" cy="418582"/>
          </a:xfrm>
          <a:custGeom>
            <a:avLst/>
            <a:gdLst>
              <a:gd name="connsiteX0" fmla="*/ 0 w 3471326"/>
              <a:gd name="connsiteY0" fmla="*/ 69765 h 418582"/>
              <a:gd name="connsiteX1" fmla="*/ 20434 w 3471326"/>
              <a:gd name="connsiteY1" fmla="*/ 20434 h 418582"/>
              <a:gd name="connsiteX2" fmla="*/ 69765 w 3471326"/>
              <a:gd name="connsiteY2" fmla="*/ 0 h 418582"/>
              <a:gd name="connsiteX3" fmla="*/ 3401561 w 3471326"/>
              <a:gd name="connsiteY3" fmla="*/ 0 h 418582"/>
              <a:gd name="connsiteX4" fmla="*/ 3450892 w 3471326"/>
              <a:gd name="connsiteY4" fmla="*/ 20434 h 418582"/>
              <a:gd name="connsiteX5" fmla="*/ 3471326 w 3471326"/>
              <a:gd name="connsiteY5" fmla="*/ 69765 h 418582"/>
              <a:gd name="connsiteX6" fmla="*/ 3471326 w 3471326"/>
              <a:gd name="connsiteY6" fmla="*/ 348817 h 418582"/>
              <a:gd name="connsiteX7" fmla="*/ 3450892 w 3471326"/>
              <a:gd name="connsiteY7" fmla="*/ 398148 h 418582"/>
              <a:gd name="connsiteX8" fmla="*/ 3401561 w 3471326"/>
              <a:gd name="connsiteY8" fmla="*/ 418582 h 418582"/>
              <a:gd name="connsiteX9" fmla="*/ 69765 w 3471326"/>
              <a:gd name="connsiteY9" fmla="*/ 418582 h 418582"/>
              <a:gd name="connsiteX10" fmla="*/ 20434 w 3471326"/>
              <a:gd name="connsiteY10" fmla="*/ 398148 h 418582"/>
              <a:gd name="connsiteX11" fmla="*/ 0 w 3471326"/>
              <a:gd name="connsiteY11" fmla="*/ 348817 h 418582"/>
              <a:gd name="connsiteX12" fmla="*/ 0 w 347132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1326" h="418582">
                <a:moveTo>
                  <a:pt x="0" y="69765"/>
                </a:moveTo>
                <a:cubicBezTo>
                  <a:pt x="0" y="51262"/>
                  <a:pt x="7350" y="33517"/>
                  <a:pt x="20434" y="20434"/>
                </a:cubicBezTo>
                <a:cubicBezTo>
                  <a:pt x="33517" y="7351"/>
                  <a:pt x="51263" y="0"/>
                  <a:pt x="69765" y="0"/>
                </a:cubicBezTo>
                <a:lnTo>
                  <a:pt x="3401561" y="0"/>
                </a:lnTo>
                <a:cubicBezTo>
                  <a:pt x="3420064" y="0"/>
                  <a:pt x="3437809" y="7350"/>
                  <a:pt x="3450892" y="20434"/>
                </a:cubicBezTo>
                <a:cubicBezTo>
                  <a:pt x="3463975" y="33517"/>
                  <a:pt x="3471326" y="51263"/>
                  <a:pt x="3471326" y="69765"/>
                </a:cubicBezTo>
                <a:lnTo>
                  <a:pt x="3471326" y="348817"/>
                </a:lnTo>
                <a:cubicBezTo>
                  <a:pt x="3471326" y="367320"/>
                  <a:pt x="3463976" y="385065"/>
                  <a:pt x="3450892" y="398148"/>
                </a:cubicBezTo>
                <a:cubicBezTo>
                  <a:pt x="3437809" y="411231"/>
                  <a:pt x="3420064" y="418582"/>
                  <a:pt x="340156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ctr" anchorCtr="0">
            <a:noAutofit/>
          </a:bodyPr>
          <a:lstStyle/>
          <a:p>
            <a:pPr lvl="0" algn="ctr" defTabSz="977900">
              <a:lnSpc>
                <a:spcPct val="90000"/>
              </a:lnSpc>
              <a:spcBef>
                <a:spcPct val="0"/>
              </a:spcBef>
              <a:spcAft>
                <a:spcPct val="35000"/>
              </a:spcAft>
            </a:pPr>
            <a:r>
              <a:rPr lang="ru-RU" sz="2200" kern="1200" dirty="0" smtClean="0"/>
              <a:t>Временные </a:t>
            </a:r>
            <a:endParaRPr lang="ru-RU" sz="2200" kern="1200" dirty="0"/>
          </a:p>
        </p:txBody>
      </p:sp>
      <p:sp>
        <p:nvSpPr>
          <p:cNvPr id="14" name="Полилиния 13"/>
          <p:cNvSpPr/>
          <p:nvPr/>
        </p:nvSpPr>
        <p:spPr>
          <a:xfrm>
            <a:off x="3780368" y="3580922"/>
            <a:ext cx="5206990" cy="799349"/>
          </a:xfrm>
          <a:custGeom>
            <a:avLst/>
            <a:gdLst>
              <a:gd name="connsiteX0" fmla="*/ 0 w 5206990"/>
              <a:gd name="connsiteY0" fmla="*/ 99919 h 799349"/>
              <a:gd name="connsiteX1" fmla="*/ 4807316 w 5206990"/>
              <a:gd name="connsiteY1" fmla="*/ 99919 h 799349"/>
              <a:gd name="connsiteX2" fmla="*/ 4807316 w 5206990"/>
              <a:gd name="connsiteY2" fmla="*/ 0 h 799349"/>
              <a:gd name="connsiteX3" fmla="*/ 5206990 w 5206990"/>
              <a:gd name="connsiteY3" fmla="*/ 399675 h 799349"/>
              <a:gd name="connsiteX4" fmla="*/ 4807316 w 5206990"/>
              <a:gd name="connsiteY4" fmla="*/ 799349 h 799349"/>
              <a:gd name="connsiteX5" fmla="*/ 4807316 w 5206990"/>
              <a:gd name="connsiteY5" fmla="*/ 699430 h 799349"/>
              <a:gd name="connsiteX6" fmla="*/ 0 w 5206990"/>
              <a:gd name="connsiteY6" fmla="*/ 699430 h 799349"/>
              <a:gd name="connsiteX7" fmla="*/ 0 w 5206990"/>
              <a:gd name="connsiteY7" fmla="*/ 99919 h 799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6990" h="799349">
                <a:moveTo>
                  <a:pt x="0" y="99919"/>
                </a:moveTo>
                <a:lnTo>
                  <a:pt x="4807316" y="99919"/>
                </a:lnTo>
                <a:lnTo>
                  <a:pt x="4807316" y="0"/>
                </a:lnTo>
                <a:lnTo>
                  <a:pt x="5206990" y="399675"/>
                </a:lnTo>
                <a:lnTo>
                  <a:pt x="4807316" y="799349"/>
                </a:lnTo>
                <a:lnTo>
                  <a:pt x="4807316" y="699430"/>
                </a:lnTo>
                <a:lnTo>
                  <a:pt x="0" y="699430"/>
                </a:lnTo>
                <a:lnTo>
                  <a:pt x="0" y="99919"/>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111349" rIns="311186" bIns="111349" numCol="1" spcCol="1270" anchor="t" anchorCtr="0">
            <a:noAutofit/>
          </a:bodyPr>
          <a:lstStyle/>
          <a:p>
            <a:pPr marL="171450" lvl="1" indent="-171450" algn="l" defTabSz="800100">
              <a:lnSpc>
                <a:spcPct val="90000"/>
              </a:lnSpc>
              <a:spcBef>
                <a:spcPct val="0"/>
              </a:spcBef>
              <a:spcAft>
                <a:spcPct val="15000"/>
              </a:spcAft>
              <a:buChar char="••"/>
            </a:pPr>
            <a:r>
              <a:rPr lang="ru-RU" sz="1400" kern="1200" dirty="0" smtClean="0">
                <a:latin typeface="Arial" pitchFamily="34" charset="0"/>
                <a:cs typeface="Arial" pitchFamily="34" charset="0"/>
              </a:rPr>
              <a:t>Климатические зоны</a:t>
            </a:r>
            <a:endParaRPr lang="en-US" sz="1400"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ru-RU" sz="1400" kern="1200" dirty="0" smtClean="0">
                <a:latin typeface="Arial" pitchFamily="34" charset="0"/>
                <a:cs typeface="Arial" pitchFamily="34" charset="0"/>
              </a:rPr>
              <a:t>Почвенные карты</a:t>
            </a:r>
            <a:endParaRPr lang="en-US" sz="1400" kern="1200" dirty="0">
              <a:latin typeface="Arial" pitchFamily="34" charset="0"/>
              <a:cs typeface="Arial" pitchFamily="34" charset="0"/>
            </a:endParaRPr>
          </a:p>
        </p:txBody>
      </p:sp>
      <p:sp>
        <p:nvSpPr>
          <p:cNvPr id="15" name="Полилиния 14"/>
          <p:cNvSpPr/>
          <p:nvPr/>
        </p:nvSpPr>
        <p:spPr>
          <a:xfrm>
            <a:off x="309041" y="3771305"/>
            <a:ext cx="3471326" cy="418582"/>
          </a:xfrm>
          <a:custGeom>
            <a:avLst/>
            <a:gdLst>
              <a:gd name="connsiteX0" fmla="*/ 0 w 3471326"/>
              <a:gd name="connsiteY0" fmla="*/ 69765 h 418582"/>
              <a:gd name="connsiteX1" fmla="*/ 20434 w 3471326"/>
              <a:gd name="connsiteY1" fmla="*/ 20434 h 418582"/>
              <a:gd name="connsiteX2" fmla="*/ 69765 w 3471326"/>
              <a:gd name="connsiteY2" fmla="*/ 0 h 418582"/>
              <a:gd name="connsiteX3" fmla="*/ 3401561 w 3471326"/>
              <a:gd name="connsiteY3" fmla="*/ 0 h 418582"/>
              <a:gd name="connsiteX4" fmla="*/ 3450892 w 3471326"/>
              <a:gd name="connsiteY4" fmla="*/ 20434 h 418582"/>
              <a:gd name="connsiteX5" fmla="*/ 3471326 w 3471326"/>
              <a:gd name="connsiteY5" fmla="*/ 69765 h 418582"/>
              <a:gd name="connsiteX6" fmla="*/ 3471326 w 3471326"/>
              <a:gd name="connsiteY6" fmla="*/ 348817 h 418582"/>
              <a:gd name="connsiteX7" fmla="*/ 3450892 w 3471326"/>
              <a:gd name="connsiteY7" fmla="*/ 398148 h 418582"/>
              <a:gd name="connsiteX8" fmla="*/ 3401561 w 3471326"/>
              <a:gd name="connsiteY8" fmla="*/ 418582 h 418582"/>
              <a:gd name="connsiteX9" fmla="*/ 69765 w 3471326"/>
              <a:gd name="connsiteY9" fmla="*/ 418582 h 418582"/>
              <a:gd name="connsiteX10" fmla="*/ 20434 w 3471326"/>
              <a:gd name="connsiteY10" fmla="*/ 398148 h 418582"/>
              <a:gd name="connsiteX11" fmla="*/ 0 w 3471326"/>
              <a:gd name="connsiteY11" fmla="*/ 348817 h 418582"/>
              <a:gd name="connsiteX12" fmla="*/ 0 w 347132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1326" h="418582">
                <a:moveTo>
                  <a:pt x="0" y="69765"/>
                </a:moveTo>
                <a:cubicBezTo>
                  <a:pt x="0" y="51262"/>
                  <a:pt x="7350" y="33517"/>
                  <a:pt x="20434" y="20434"/>
                </a:cubicBezTo>
                <a:cubicBezTo>
                  <a:pt x="33517" y="7351"/>
                  <a:pt x="51263" y="0"/>
                  <a:pt x="69765" y="0"/>
                </a:cubicBezTo>
                <a:lnTo>
                  <a:pt x="3401561" y="0"/>
                </a:lnTo>
                <a:cubicBezTo>
                  <a:pt x="3420064" y="0"/>
                  <a:pt x="3437809" y="7350"/>
                  <a:pt x="3450892" y="20434"/>
                </a:cubicBezTo>
                <a:cubicBezTo>
                  <a:pt x="3463975" y="33517"/>
                  <a:pt x="3471326" y="51263"/>
                  <a:pt x="3471326" y="69765"/>
                </a:cubicBezTo>
                <a:lnTo>
                  <a:pt x="3471326" y="348817"/>
                </a:lnTo>
                <a:cubicBezTo>
                  <a:pt x="3471326" y="367320"/>
                  <a:pt x="3463976" y="385065"/>
                  <a:pt x="3450892" y="398148"/>
                </a:cubicBezTo>
                <a:cubicBezTo>
                  <a:pt x="3437809" y="411231"/>
                  <a:pt x="3420064" y="418582"/>
                  <a:pt x="340156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96633" tIns="58533" rIns="96633" bIns="58533" numCol="1" spcCol="1270" anchor="ctr" anchorCtr="0">
            <a:noAutofit/>
          </a:bodyPr>
          <a:lstStyle/>
          <a:p>
            <a:pPr lvl="0" algn="ctr" defTabSz="889000">
              <a:lnSpc>
                <a:spcPct val="90000"/>
              </a:lnSpc>
              <a:spcBef>
                <a:spcPct val="0"/>
              </a:spcBef>
              <a:spcAft>
                <a:spcPct val="35000"/>
              </a:spcAft>
            </a:pPr>
            <a:r>
              <a:rPr lang="ru-RU" sz="2000" b="1" kern="1200" dirty="0" smtClean="0">
                <a:latin typeface="+mn-lt"/>
                <a:cs typeface="Arial" pitchFamily="34" charset="0"/>
              </a:rPr>
              <a:t>Природное единство</a:t>
            </a:r>
            <a:endParaRPr lang="ru-RU" sz="2000" kern="1200" dirty="0">
              <a:latin typeface="+mn-lt"/>
            </a:endParaRPr>
          </a:p>
        </p:txBody>
      </p:sp>
      <p:sp>
        <p:nvSpPr>
          <p:cNvPr id="16" name="Полилиния 15"/>
          <p:cNvSpPr/>
          <p:nvPr/>
        </p:nvSpPr>
        <p:spPr>
          <a:xfrm>
            <a:off x="3780368" y="4422129"/>
            <a:ext cx="5206990" cy="934789"/>
          </a:xfrm>
          <a:custGeom>
            <a:avLst/>
            <a:gdLst>
              <a:gd name="connsiteX0" fmla="*/ 0 w 5206990"/>
              <a:gd name="connsiteY0" fmla="*/ 116849 h 934789"/>
              <a:gd name="connsiteX1" fmla="*/ 4739596 w 5206990"/>
              <a:gd name="connsiteY1" fmla="*/ 116849 h 934789"/>
              <a:gd name="connsiteX2" fmla="*/ 4739596 w 5206990"/>
              <a:gd name="connsiteY2" fmla="*/ 0 h 934789"/>
              <a:gd name="connsiteX3" fmla="*/ 5206990 w 5206990"/>
              <a:gd name="connsiteY3" fmla="*/ 467395 h 934789"/>
              <a:gd name="connsiteX4" fmla="*/ 4739596 w 5206990"/>
              <a:gd name="connsiteY4" fmla="*/ 934789 h 934789"/>
              <a:gd name="connsiteX5" fmla="*/ 4739596 w 5206990"/>
              <a:gd name="connsiteY5" fmla="*/ 817940 h 934789"/>
              <a:gd name="connsiteX6" fmla="*/ 0 w 5206990"/>
              <a:gd name="connsiteY6" fmla="*/ 817940 h 934789"/>
              <a:gd name="connsiteX7" fmla="*/ 0 w 5206990"/>
              <a:gd name="connsiteY7" fmla="*/ 116849 h 93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6990" h="934789">
                <a:moveTo>
                  <a:pt x="0" y="116849"/>
                </a:moveTo>
                <a:lnTo>
                  <a:pt x="4739596" y="116849"/>
                </a:lnTo>
                <a:lnTo>
                  <a:pt x="4739596" y="0"/>
                </a:lnTo>
                <a:lnTo>
                  <a:pt x="5206990" y="467395"/>
                </a:lnTo>
                <a:lnTo>
                  <a:pt x="4739596" y="934789"/>
                </a:lnTo>
                <a:lnTo>
                  <a:pt x="4739596" y="817940"/>
                </a:lnTo>
                <a:lnTo>
                  <a:pt x="0" y="817940"/>
                </a:lnTo>
                <a:lnTo>
                  <a:pt x="0" y="116849"/>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128279" rIns="361976" bIns="128279" numCol="1" spcCol="1270" anchor="t" anchorCtr="0">
            <a:noAutofit/>
          </a:bodyPr>
          <a:lstStyle/>
          <a:p>
            <a:pPr marL="171450" lvl="1" indent="-171450" algn="l" defTabSz="800100">
              <a:lnSpc>
                <a:spcPct val="90000"/>
              </a:lnSpc>
              <a:spcBef>
                <a:spcPct val="0"/>
              </a:spcBef>
              <a:spcAft>
                <a:spcPct val="15000"/>
              </a:spcAft>
              <a:buChar char="••"/>
            </a:pPr>
            <a:r>
              <a:rPr lang="ru-RU" sz="1400" kern="1200" dirty="0" smtClean="0"/>
              <a:t>Внутренние рынки</a:t>
            </a:r>
            <a:endParaRPr lang="ru-RU" sz="1400" kern="1200" dirty="0"/>
          </a:p>
          <a:p>
            <a:pPr marL="171450" lvl="1" indent="-171450" algn="l" defTabSz="800100">
              <a:lnSpc>
                <a:spcPct val="90000"/>
              </a:lnSpc>
              <a:spcBef>
                <a:spcPct val="0"/>
              </a:spcBef>
              <a:spcAft>
                <a:spcPct val="15000"/>
              </a:spcAft>
              <a:buChar char="••"/>
            </a:pPr>
            <a:r>
              <a:rPr lang="ru-RU" sz="1400" kern="1200" dirty="0" smtClean="0"/>
              <a:t>Внешние рынки</a:t>
            </a:r>
            <a:endParaRPr lang="ru-RU" sz="1400" kern="1200" dirty="0"/>
          </a:p>
        </p:txBody>
      </p:sp>
      <p:sp>
        <p:nvSpPr>
          <p:cNvPr id="17" name="Полилиния 16"/>
          <p:cNvSpPr/>
          <p:nvPr/>
        </p:nvSpPr>
        <p:spPr>
          <a:xfrm>
            <a:off x="309041" y="4680233"/>
            <a:ext cx="3471326" cy="418582"/>
          </a:xfrm>
          <a:custGeom>
            <a:avLst/>
            <a:gdLst>
              <a:gd name="connsiteX0" fmla="*/ 0 w 3471326"/>
              <a:gd name="connsiteY0" fmla="*/ 69765 h 418582"/>
              <a:gd name="connsiteX1" fmla="*/ 20434 w 3471326"/>
              <a:gd name="connsiteY1" fmla="*/ 20434 h 418582"/>
              <a:gd name="connsiteX2" fmla="*/ 69765 w 3471326"/>
              <a:gd name="connsiteY2" fmla="*/ 0 h 418582"/>
              <a:gd name="connsiteX3" fmla="*/ 3401561 w 3471326"/>
              <a:gd name="connsiteY3" fmla="*/ 0 h 418582"/>
              <a:gd name="connsiteX4" fmla="*/ 3450892 w 3471326"/>
              <a:gd name="connsiteY4" fmla="*/ 20434 h 418582"/>
              <a:gd name="connsiteX5" fmla="*/ 3471326 w 3471326"/>
              <a:gd name="connsiteY5" fmla="*/ 69765 h 418582"/>
              <a:gd name="connsiteX6" fmla="*/ 3471326 w 3471326"/>
              <a:gd name="connsiteY6" fmla="*/ 348817 h 418582"/>
              <a:gd name="connsiteX7" fmla="*/ 3450892 w 3471326"/>
              <a:gd name="connsiteY7" fmla="*/ 398148 h 418582"/>
              <a:gd name="connsiteX8" fmla="*/ 3401561 w 3471326"/>
              <a:gd name="connsiteY8" fmla="*/ 418582 h 418582"/>
              <a:gd name="connsiteX9" fmla="*/ 69765 w 3471326"/>
              <a:gd name="connsiteY9" fmla="*/ 418582 h 418582"/>
              <a:gd name="connsiteX10" fmla="*/ 20434 w 3471326"/>
              <a:gd name="connsiteY10" fmla="*/ 398148 h 418582"/>
              <a:gd name="connsiteX11" fmla="*/ 0 w 3471326"/>
              <a:gd name="connsiteY11" fmla="*/ 348817 h 418582"/>
              <a:gd name="connsiteX12" fmla="*/ 0 w 347132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1326" h="418582">
                <a:moveTo>
                  <a:pt x="0" y="69765"/>
                </a:moveTo>
                <a:cubicBezTo>
                  <a:pt x="0" y="51262"/>
                  <a:pt x="7350" y="33517"/>
                  <a:pt x="20434" y="20434"/>
                </a:cubicBezTo>
                <a:cubicBezTo>
                  <a:pt x="33517" y="7351"/>
                  <a:pt x="51263" y="0"/>
                  <a:pt x="69765" y="0"/>
                </a:cubicBezTo>
                <a:lnTo>
                  <a:pt x="3401561" y="0"/>
                </a:lnTo>
                <a:cubicBezTo>
                  <a:pt x="3420064" y="0"/>
                  <a:pt x="3437809" y="7350"/>
                  <a:pt x="3450892" y="20434"/>
                </a:cubicBezTo>
                <a:cubicBezTo>
                  <a:pt x="3463975" y="33517"/>
                  <a:pt x="3471326" y="51263"/>
                  <a:pt x="3471326" y="69765"/>
                </a:cubicBezTo>
                <a:lnTo>
                  <a:pt x="3471326" y="348817"/>
                </a:lnTo>
                <a:cubicBezTo>
                  <a:pt x="3471326" y="367320"/>
                  <a:pt x="3463976" y="385065"/>
                  <a:pt x="3450892" y="398148"/>
                </a:cubicBezTo>
                <a:cubicBezTo>
                  <a:pt x="3437809" y="411231"/>
                  <a:pt x="3420064" y="418582"/>
                  <a:pt x="340156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ctr" anchorCtr="0">
            <a:noAutofit/>
          </a:bodyPr>
          <a:lstStyle/>
          <a:p>
            <a:pPr lvl="0" algn="ctr" defTabSz="977900">
              <a:lnSpc>
                <a:spcPct val="90000"/>
              </a:lnSpc>
              <a:spcBef>
                <a:spcPct val="0"/>
              </a:spcBef>
              <a:spcAft>
                <a:spcPct val="35000"/>
              </a:spcAft>
            </a:pPr>
            <a:r>
              <a:rPr lang="ru-RU" sz="2200" kern="1200" dirty="0" smtClean="0"/>
              <a:t>Рынки</a:t>
            </a:r>
            <a:endParaRPr lang="ru-RU" sz="2200" kern="1200" dirty="0"/>
          </a:p>
        </p:txBody>
      </p:sp>
      <p:pic>
        <p:nvPicPr>
          <p:cNvPr id="19"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8172400" y="481236"/>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p:cTn id="12" dur="500" fill="hold"/>
                                        <p:tgtEl>
                                          <p:spTgt spid="8">
                                            <p:bg/>
                                          </p:spTgt>
                                        </p:tgtEl>
                                        <p:attrNameLst>
                                          <p:attrName>ppt_x</p:attrName>
                                        </p:attrNameLst>
                                      </p:cBhvr>
                                      <p:tavLst>
                                        <p:tav tm="0">
                                          <p:val>
                                            <p:strVal val="#ppt_x-.2"/>
                                          </p:val>
                                        </p:tav>
                                        <p:tav tm="100000">
                                          <p:val>
                                            <p:strVal val="#ppt_x"/>
                                          </p:val>
                                        </p:tav>
                                      </p:tavLst>
                                    </p:anim>
                                    <p:anim calcmode="lin" valueType="num">
                                      <p:cBhvr>
                                        <p:cTn id="13" dur="500" fill="hold"/>
                                        <p:tgtEl>
                                          <p:spTgt spid="8">
                                            <p:bg/>
                                          </p:spTgt>
                                        </p:tgtEl>
                                        <p:attrNameLst>
                                          <p:attrName>ppt_y</p:attrName>
                                        </p:attrNameLst>
                                      </p:cBhvr>
                                      <p:tavLst>
                                        <p:tav tm="0">
                                          <p:val>
                                            <p:strVal val="#ppt_y"/>
                                          </p:val>
                                        </p:tav>
                                        <p:tav tm="100000">
                                          <p:val>
                                            <p:strVal val="#ppt_y"/>
                                          </p:val>
                                        </p:tav>
                                      </p:tavLst>
                                    </p:anim>
                                    <p:animEffect transition="in" filter="wipe(right)" prLst="gradientSize: 0.1">
                                      <p:cBhvr>
                                        <p:cTn id="14" dur="500"/>
                                        <p:tgtEl>
                                          <p:spTgt spid="8">
                                            <p:bg/>
                                          </p:spTgt>
                                        </p:tgtEl>
                                      </p:cBhvr>
                                    </p:animEffect>
                                  </p:childTnLst>
                                </p:cTn>
                              </p:par>
                            </p:childTnLst>
                          </p:cTn>
                        </p:par>
                        <p:par>
                          <p:cTn id="15" fill="hold">
                            <p:stCondLst>
                              <p:cond delay="500"/>
                            </p:stCondLst>
                            <p:childTnLst>
                              <p:par>
                                <p:cTn id="16" presetID="34" presetClass="entr" presetSubtype="0" fill="hold" grpId="0" nodeType="after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from="(-#ppt_w/2)" to="(#ppt_x)" calcmode="lin" valueType="num">
                                      <p:cBhvr>
                                        <p:cTn id="18" dur="300" fill="hold">
                                          <p:stCondLst>
                                            <p:cond delay="0"/>
                                          </p:stCondLst>
                                        </p:cTn>
                                        <p:tgtEl>
                                          <p:spTgt spid="8">
                                            <p:txEl>
                                              <p:pRg st="0" end="0"/>
                                            </p:txEl>
                                          </p:spTgt>
                                        </p:tgtEl>
                                        <p:attrNameLst>
                                          <p:attrName>ppt_x</p:attrName>
                                        </p:attrNameLst>
                                      </p:cBhvr>
                                    </p:anim>
                                    <p:anim from="0" to="-1.0" calcmode="lin" valueType="num">
                                      <p:cBhvr>
                                        <p:cTn id="19" dur="100" decel="50000" autoRev="1" fill="hold">
                                          <p:stCondLst>
                                            <p:cond delay="300"/>
                                          </p:stCondLst>
                                        </p:cTn>
                                        <p:tgtEl>
                                          <p:spTgt spid="8">
                                            <p:txEl>
                                              <p:pRg st="0" end="0"/>
                                            </p:txEl>
                                          </p:spTgt>
                                        </p:tgtEl>
                                        <p:attrNameLst>
                                          <p:attrName>xshear</p:attrName>
                                        </p:attrNameLst>
                                      </p:cBhvr>
                                    </p:anim>
                                    <p:animScale>
                                      <p:cBhvr>
                                        <p:cTn id="20" dur="100" decel="100000" autoRev="1" fill="hold">
                                          <p:stCondLst>
                                            <p:cond delay="300"/>
                                          </p:stCondLst>
                                        </p:cTn>
                                        <p:tgtEl>
                                          <p:spTgt spid="8">
                                            <p:txEl>
                                              <p:pRg st="0" end="0"/>
                                            </p:txEl>
                                          </p:spTgt>
                                        </p:tgtEl>
                                      </p:cBhvr>
                                      <p:from x="100000" y="100000"/>
                                      <p:to x="80000" y="100000"/>
                                    </p:animScale>
                                    <p:anim by="(#ppt_h/3+#ppt_w*0.1)" calcmode="lin" valueType="num">
                                      <p:cBhvr additive="sum">
                                        <p:cTn id="21" dur="100" decel="100000" autoRev="1" fill="hold">
                                          <p:stCondLst>
                                            <p:cond delay="300"/>
                                          </p:stCondLst>
                                        </p:cTn>
                                        <p:tgtEl>
                                          <p:spTgt spid="8">
                                            <p:txEl>
                                              <p:pRg st="0" end="0"/>
                                            </p:txEl>
                                          </p:spTgt>
                                        </p:tgtEl>
                                        <p:attrNameLst>
                                          <p:attrName>ppt_x</p:attrName>
                                        </p:attrNameLst>
                                      </p:cBhvr>
                                    </p:anim>
                                  </p:childTnLst>
                                </p:cTn>
                              </p:par>
                            </p:childTnLst>
                          </p:cTn>
                        </p:par>
                        <p:par>
                          <p:cTn id="22" fill="hold">
                            <p:stCondLst>
                              <p:cond delay="1000"/>
                            </p:stCondLst>
                            <p:childTnLst>
                              <p:par>
                                <p:cTn id="23" presetID="34" presetClass="entr" presetSubtype="0" fill="hold" grpId="0" nodeType="after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 from="(-#ppt_w/2)" to="(#ppt_x)" calcmode="lin" valueType="num">
                                      <p:cBhvr>
                                        <p:cTn id="25" dur="300" fill="hold">
                                          <p:stCondLst>
                                            <p:cond delay="0"/>
                                          </p:stCondLst>
                                        </p:cTn>
                                        <p:tgtEl>
                                          <p:spTgt spid="8">
                                            <p:txEl>
                                              <p:pRg st="1" end="1"/>
                                            </p:txEl>
                                          </p:spTgt>
                                        </p:tgtEl>
                                        <p:attrNameLst>
                                          <p:attrName>ppt_x</p:attrName>
                                        </p:attrNameLst>
                                      </p:cBhvr>
                                    </p:anim>
                                    <p:anim from="0" to="-1.0" calcmode="lin" valueType="num">
                                      <p:cBhvr>
                                        <p:cTn id="26" dur="100" decel="50000" autoRev="1" fill="hold">
                                          <p:stCondLst>
                                            <p:cond delay="300"/>
                                          </p:stCondLst>
                                        </p:cTn>
                                        <p:tgtEl>
                                          <p:spTgt spid="8">
                                            <p:txEl>
                                              <p:pRg st="1" end="1"/>
                                            </p:txEl>
                                          </p:spTgt>
                                        </p:tgtEl>
                                        <p:attrNameLst>
                                          <p:attrName>xshear</p:attrName>
                                        </p:attrNameLst>
                                      </p:cBhvr>
                                    </p:anim>
                                    <p:animScale>
                                      <p:cBhvr>
                                        <p:cTn id="27" dur="100" decel="100000" autoRev="1" fill="hold">
                                          <p:stCondLst>
                                            <p:cond delay="300"/>
                                          </p:stCondLst>
                                        </p:cTn>
                                        <p:tgtEl>
                                          <p:spTgt spid="8">
                                            <p:txEl>
                                              <p:pRg st="1" end="1"/>
                                            </p:txEl>
                                          </p:spTgt>
                                        </p:tgtEl>
                                      </p:cBhvr>
                                      <p:from x="100000" y="100000"/>
                                      <p:to x="80000" y="100000"/>
                                    </p:animScale>
                                    <p:anim by="(#ppt_h/3+#ppt_w*0.1)" calcmode="lin" valueType="num">
                                      <p:cBhvr additive="sum">
                                        <p:cTn id="28" dur="100" decel="100000" autoRev="1" fill="hold">
                                          <p:stCondLst>
                                            <p:cond delay="300"/>
                                          </p:stCondLst>
                                        </p:cTn>
                                        <p:tgtEl>
                                          <p:spTgt spid="8">
                                            <p:txEl>
                                              <p:pRg st="1" end="1"/>
                                            </p:txEl>
                                          </p:spTgt>
                                        </p:tgtEl>
                                        <p:attrNameLst>
                                          <p:attrName>ppt_x</p:attrName>
                                        </p:attrNameLst>
                                      </p:cBhvr>
                                    </p:anim>
                                  </p:childTnLst>
                                </p:cTn>
                              </p:par>
                            </p:childTnLst>
                          </p:cTn>
                        </p:par>
                        <p:par>
                          <p:cTn id="29" fill="hold">
                            <p:stCondLst>
                              <p:cond delay="1500"/>
                            </p:stCondLst>
                            <p:childTnLst>
                              <p:par>
                                <p:cTn id="30" presetID="34" presetClass="entr" presetSubtype="0" fill="hold" grpId="0" nodeType="after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 from="(-#ppt_w/2)" to="(#ppt_x)" calcmode="lin" valueType="num">
                                      <p:cBhvr>
                                        <p:cTn id="32" dur="300" fill="hold">
                                          <p:stCondLst>
                                            <p:cond delay="0"/>
                                          </p:stCondLst>
                                        </p:cTn>
                                        <p:tgtEl>
                                          <p:spTgt spid="8">
                                            <p:txEl>
                                              <p:pRg st="2" end="2"/>
                                            </p:txEl>
                                          </p:spTgt>
                                        </p:tgtEl>
                                        <p:attrNameLst>
                                          <p:attrName>ppt_x</p:attrName>
                                        </p:attrNameLst>
                                      </p:cBhvr>
                                    </p:anim>
                                    <p:anim from="0" to="-1.0" calcmode="lin" valueType="num">
                                      <p:cBhvr>
                                        <p:cTn id="33" dur="100" decel="50000" autoRev="1" fill="hold">
                                          <p:stCondLst>
                                            <p:cond delay="300"/>
                                          </p:stCondLst>
                                        </p:cTn>
                                        <p:tgtEl>
                                          <p:spTgt spid="8">
                                            <p:txEl>
                                              <p:pRg st="2" end="2"/>
                                            </p:txEl>
                                          </p:spTgt>
                                        </p:tgtEl>
                                        <p:attrNameLst>
                                          <p:attrName>xshear</p:attrName>
                                        </p:attrNameLst>
                                      </p:cBhvr>
                                    </p:anim>
                                    <p:animScale>
                                      <p:cBhvr>
                                        <p:cTn id="34" dur="100" decel="100000" autoRev="1" fill="hold">
                                          <p:stCondLst>
                                            <p:cond delay="300"/>
                                          </p:stCondLst>
                                        </p:cTn>
                                        <p:tgtEl>
                                          <p:spTgt spid="8">
                                            <p:txEl>
                                              <p:pRg st="2" end="2"/>
                                            </p:txEl>
                                          </p:spTgt>
                                        </p:tgtEl>
                                      </p:cBhvr>
                                      <p:from x="100000" y="100000"/>
                                      <p:to x="80000" y="100000"/>
                                    </p:animScale>
                                    <p:anim by="(#ppt_h/3+#ppt_w*0.1)" calcmode="lin" valueType="num">
                                      <p:cBhvr additive="sum">
                                        <p:cTn id="35" dur="100" decel="100000" autoRev="1" fill="hold">
                                          <p:stCondLst>
                                            <p:cond delay="300"/>
                                          </p:stCondLst>
                                        </p:cTn>
                                        <p:tgtEl>
                                          <p:spTgt spid="8">
                                            <p:txEl>
                                              <p:pRg st="2" end="2"/>
                                            </p:txEl>
                                          </p:spTgt>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10">
                                            <p:bg/>
                                          </p:spTgt>
                                        </p:tgtEl>
                                        <p:attrNameLst>
                                          <p:attrName>style.visibility</p:attrName>
                                        </p:attrNameLst>
                                      </p:cBhvr>
                                      <p:to>
                                        <p:strVal val="visible"/>
                                      </p:to>
                                    </p:set>
                                    <p:anim calcmode="lin" valueType="num">
                                      <p:cBhvr>
                                        <p:cTn id="45" dur="500" fill="hold"/>
                                        <p:tgtEl>
                                          <p:spTgt spid="10">
                                            <p:bg/>
                                          </p:spTgt>
                                        </p:tgtEl>
                                        <p:attrNameLst>
                                          <p:attrName>ppt_x</p:attrName>
                                        </p:attrNameLst>
                                      </p:cBhvr>
                                      <p:tavLst>
                                        <p:tav tm="0">
                                          <p:val>
                                            <p:strVal val="#ppt_x-.2"/>
                                          </p:val>
                                        </p:tav>
                                        <p:tav tm="100000">
                                          <p:val>
                                            <p:strVal val="#ppt_x"/>
                                          </p:val>
                                        </p:tav>
                                      </p:tavLst>
                                    </p:anim>
                                    <p:anim calcmode="lin" valueType="num">
                                      <p:cBhvr>
                                        <p:cTn id="46" dur="500" fill="hold"/>
                                        <p:tgtEl>
                                          <p:spTgt spid="10">
                                            <p:bg/>
                                          </p:spTgt>
                                        </p:tgtEl>
                                        <p:attrNameLst>
                                          <p:attrName>ppt_y</p:attrName>
                                        </p:attrNameLst>
                                      </p:cBhvr>
                                      <p:tavLst>
                                        <p:tav tm="0">
                                          <p:val>
                                            <p:strVal val="#ppt_y"/>
                                          </p:val>
                                        </p:tav>
                                        <p:tav tm="100000">
                                          <p:val>
                                            <p:strVal val="#ppt_y"/>
                                          </p:val>
                                        </p:tav>
                                      </p:tavLst>
                                    </p:anim>
                                    <p:animEffect transition="in" filter="wipe(right)" prLst="gradientSize: 0.1">
                                      <p:cBhvr>
                                        <p:cTn id="47" dur="500"/>
                                        <p:tgtEl>
                                          <p:spTgt spid="10">
                                            <p:bg/>
                                          </p:spTgt>
                                        </p:tgtEl>
                                      </p:cBhvr>
                                    </p:animEffect>
                                  </p:childTnLst>
                                </p:cTn>
                              </p:par>
                            </p:childTnLst>
                          </p:cTn>
                        </p:par>
                        <p:par>
                          <p:cTn id="48" fill="hold">
                            <p:stCondLst>
                              <p:cond delay="500"/>
                            </p:stCondLst>
                            <p:childTnLst>
                              <p:par>
                                <p:cTn id="49" presetID="34" presetClass="entr" presetSubtype="0" fill="hold" grpId="0" nodeType="after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 from="(-#ppt_w/2)" to="(#ppt_x)" calcmode="lin" valueType="num">
                                      <p:cBhvr>
                                        <p:cTn id="51" dur="300" fill="hold">
                                          <p:stCondLst>
                                            <p:cond delay="0"/>
                                          </p:stCondLst>
                                        </p:cTn>
                                        <p:tgtEl>
                                          <p:spTgt spid="10">
                                            <p:txEl>
                                              <p:pRg st="0" end="0"/>
                                            </p:txEl>
                                          </p:spTgt>
                                        </p:tgtEl>
                                        <p:attrNameLst>
                                          <p:attrName>ppt_x</p:attrName>
                                        </p:attrNameLst>
                                      </p:cBhvr>
                                    </p:anim>
                                    <p:anim from="0" to="-1.0" calcmode="lin" valueType="num">
                                      <p:cBhvr>
                                        <p:cTn id="52" dur="100" decel="50000" autoRev="1" fill="hold">
                                          <p:stCondLst>
                                            <p:cond delay="300"/>
                                          </p:stCondLst>
                                        </p:cTn>
                                        <p:tgtEl>
                                          <p:spTgt spid="10">
                                            <p:txEl>
                                              <p:pRg st="0" end="0"/>
                                            </p:txEl>
                                          </p:spTgt>
                                        </p:tgtEl>
                                        <p:attrNameLst>
                                          <p:attrName>xshear</p:attrName>
                                        </p:attrNameLst>
                                      </p:cBhvr>
                                    </p:anim>
                                    <p:animScale>
                                      <p:cBhvr>
                                        <p:cTn id="53" dur="100" decel="100000" autoRev="1" fill="hold">
                                          <p:stCondLst>
                                            <p:cond delay="300"/>
                                          </p:stCondLst>
                                        </p:cTn>
                                        <p:tgtEl>
                                          <p:spTgt spid="10">
                                            <p:txEl>
                                              <p:pRg st="0" end="0"/>
                                            </p:txEl>
                                          </p:spTgt>
                                        </p:tgtEl>
                                      </p:cBhvr>
                                      <p:from x="100000" y="100000"/>
                                      <p:to x="80000" y="100000"/>
                                    </p:animScale>
                                    <p:anim by="(#ppt_h/3+#ppt_w*0.1)" calcmode="lin" valueType="num">
                                      <p:cBhvr additive="sum">
                                        <p:cTn id="54" dur="100" decel="100000" autoRev="1" fill="hold">
                                          <p:stCondLst>
                                            <p:cond delay="300"/>
                                          </p:stCondLst>
                                        </p:cTn>
                                        <p:tgtEl>
                                          <p:spTgt spid="10">
                                            <p:txEl>
                                              <p:pRg st="0" end="0"/>
                                            </p:txEl>
                                          </p:spTgt>
                                        </p:tgtEl>
                                        <p:attrNameLst>
                                          <p:attrName>ppt_x</p:attrName>
                                        </p:attrNameLst>
                                      </p:cBhvr>
                                    </p:anim>
                                  </p:childTnLst>
                                </p:cTn>
                              </p:par>
                            </p:childTnLst>
                          </p:cTn>
                        </p:par>
                        <p:par>
                          <p:cTn id="55" fill="hold">
                            <p:stCondLst>
                              <p:cond delay="1000"/>
                            </p:stCondLst>
                            <p:childTnLst>
                              <p:par>
                                <p:cTn id="56" presetID="34" presetClass="entr" presetSubtype="0" fill="hold" grpId="0" nodeType="afterEffect">
                                  <p:stCondLst>
                                    <p:cond delay="0"/>
                                  </p:stCondLst>
                                  <p:childTnLst>
                                    <p:set>
                                      <p:cBhvr>
                                        <p:cTn id="57" dur="1" fill="hold">
                                          <p:stCondLst>
                                            <p:cond delay="0"/>
                                          </p:stCondLst>
                                        </p:cTn>
                                        <p:tgtEl>
                                          <p:spTgt spid="10">
                                            <p:txEl>
                                              <p:pRg st="1" end="1"/>
                                            </p:txEl>
                                          </p:spTgt>
                                        </p:tgtEl>
                                        <p:attrNameLst>
                                          <p:attrName>style.visibility</p:attrName>
                                        </p:attrNameLst>
                                      </p:cBhvr>
                                      <p:to>
                                        <p:strVal val="visible"/>
                                      </p:to>
                                    </p:set>
                                    <p:anim from="(-#ppt_w/2)" to="(#ppt_x)" calcmode="lin" valueType="num">
                                      <p:cBhvr>
                                        <p:cTn id="58" dur="300" fill="hold">
                                          <p:stCondLst>
                                            <p:cond delay="0"/>
                                          </p:stCondLst>
                                        </p:cTn>
                                        <p:tgtEl>
                                          <p:spTgt spid="10">
                                            <p:txEl>
                                              <p:pRg st="1" end="1"/>
                                            </p:txEl>
                                          </p:spTgt>
                                        </p:tgtEl>
                                        <p:attrNameLst>
                                          <p:attrName>ppt_x</p:attrName>
                                        </p:attrNameLst>
                                      </p:cBhvr>
                                    </p:anim>
                                    <p:anim from="0" to="-1.0" calcmode="lin" valueType="num">
                                      <p:cBhvr>
                                        <p:cTn id="59" dur="100" decel="50000" autoRev="1" fill="hold">
                                          <p:stCondLst>
                                            <p:cond delay="300"/>
                                          </p:stCondLst>
                                        </p:cTn>
                                        <p:tgtEl>
                                          <p:spTgt spid="10">
                                            <p:txEl>
                                              <p:pRg st="1" end="1"/>
                                            </p:txEl>
                                          </p:spTgt>
                                        </p:tgtEl>
                                        <p:attrNameLst>
                                          <p:attrName>xshear</p:attrName>
                                        </p:attrNameLst>
                                      </p:cBhvr>
                                    </p:anim>
                                    <p:animScale>
                                      <p:cBhvr>
                                        <p:cTn id="60" dur="100" decel="100000" autoRev="1" fill="hold">
                                          <p:stCondLst>
                                            <p:cond delay="300"/>
                                          </p:stCondLst>
                                        </p:cTn>
                                        <p:tgtEl>
                                          <p:spTgt spid="10">
                                            <p:txEl>
                                              <p:pRg st="1" end="1"/>
                                            </p:txEl>
                                          </p:spTgt>
                                        </p:tgtEl>
                                      </p:cBhvr>
                                      <p:from x="100000" y="100000"/>
                                      <p:to x="80000" y="100000"/>
                                    </p:animScale>
                                    <p:anim by="(#ppt_h/3+#ppt_w*0.1)" calcmode="lin" valueType="num">
                                      <p:cBhvr additive="sum">
                                        <p:cTn id="61" dur="100" decel="100000" autoRev="1" fill="hold">
                                          <p:stCondLst>
                                            <p:cond delay="300"/>
                                          </p:stCondLst>
                                        </p:cTn>
                                        <p:tgtEl>
                                          <p:spTgt spid="10">
                                            <p:txEl>
                                              <p:pRg st="1" end="1"/>
                                            </p:txEl>
                                          </p:spTgt>
                                        </p:tgtEl>
                                        <p:attrNameLst>
                                          <p:attrName>ppt_x</p:attrName>
                                        </p:attrNameLst>
                                      </p:cBhvr>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grpId="0" nodeType="clickEffect">
                                  <p:stCondLst>
                                    <p:cond delay="0"/>
                                  </p:stCondLst>
                                  <p:childTnLst>
                                    <p:set>
                                      <p:cBhvr>
                                        <p:cTn id="70" dur="1" fill="hold">
                                          <p:stCondLst>
                                            <p:cond delay="0"/>
                                          </p:stCondLst>
                                        </p:cTn>
                                        <p:tgtEl>
                                          <p:spTgt spid="12">
                                            <p:bg/>
                                          </p:spTgt>
                                        </p:tgtEl>
                                        <p:attrNameLst>
                                          <p:attrName>style.visibility</p:attrName>
                                        </p:attrNameLst>
                                      </p:cBhvr>
                                      <p:to>
                                        <p:strVal val="visible"/>
                                      </p:to>
                                    </p:set>
                                    <p:anim calcmode="lin" valueType="num">
                                      <p:cBhvr>
                                        <p:cTn id="71" dur="500" fill="hold"/>
                                        <p:tgtEl>
                                          <p:spTgt spid="12">
                                            <p:bg/>
                                          </p:spTgt>
                                        </p:tgtEl>
                                        <p:attrNameLst>
                                          <p:attrName>ppt_x</p:attrName>
                                        </p:attrNameLst>
                                      </p:cBhvr>
                                      <p:tavLst>
                                        <p:tav tm="0">
                                          <p:val>
                                            <p:strVal val="#ppt_x-.2"/>
                                          </p:val>
                                        </p:tav>
                                        <p:tav tm="100000">
                                          <p:val>
                                            <p:strVal val="#ppt_x"/>
                                          </p:val>
                                        </p:tav>
                                      </p:tavLst>
                                    </p:anim>
                                    <p:anim calcmode="lin" valueType="num">
                                      <p:cBhvr>
                                        <p:cTn id="72" dur="500" fill="hold"/>
                                        <p:tgtEl>
                                          <p:spTgt spid="12">
                                            <p:bg/>
                                          </p:spTgt>
                                        </p:tgtEl>
                                        <p:attrNameLst>
                                          <p:attrName>ppt_y</p:attrName>
                                        </p:attrNameLst>
                                      </p:cBhvr>
                                      <p:tavLst>
                                        <p:tav tm="0">
                                          <p:val>
                                            <p:strVal val="#ppt_y"/>
                                          </p:val>
                                        </p:tav>
                                        <p:tav tm="100000">
                                          <p:val>
                                            <p:strVal val="#ppt_y"/>
                                          </p:val>
                                        </p:tav>
                                      </p:tavLst>
                                    </p:anim>
                                    <p:animEffect transition="in" filter="wipe(right)" prLst="gradientSize: 0.1">
                                      <p:cBhvr>
                                        <p:cTn id="73" dur="500"/>
                                        <p:tgtEl>
                                          <p:spTgt spid="12">
                                            <p:bg/>
                                          </p:spTgt>
                                        </p:tgtEl>
                                      </p:cBhvr>
                                    </p:animEffect>
                                  </p:childTnLst>
                                </p:cTn>
                              </p:par>
                            </p:childTnLst>
                          </p:cTn>
                        </p:par>
                        <p:par>
                          <p:cTn id="74" fill="hold">
                            <p:stCondLst>
                              <p:cond delay="500"/>
                            </p:stCondLst>
                            <p:childTnLst>
                              <p:par>
                                <p:cTn id="75" presetID="34" presetClass="entr" presetSubtype="0" fill="hold" grpId="0" nodeType="after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 from="(-#ppt_w/2)" to="(#ppt_x)" calcmode="lin" valueType="num">
                                      <p:cBhvr>
                                        <p:cTn id="77" dur="300" fill="hold">
                                          <p:stCondLst>
                                            <p:cond delay="0"/>
                                          </p:stCondLst>
                                        </p:cTn>
                                        <p:tgtEl>
                                          <p:spTgt spid="12">
                                            <p:txEl>
                                              <p:pRg st="0" end="0"/>
                                            </p:txEl>
                                          </p:spTgt>
                                        </p:tgtEl>
                                        <p:attrNameLst>
                                          <p:attrName>ppt_x</p:attrName>
                                        </p:attrNameLst>
                                      </p:cBhvr>
                                    </p:anim>
                                    <p:anim from="0" to="-1.0" calcmode="lin" valueType="num">
                                      <p:cBhvr>
                                        <p:cTn id="78" dur="100" decel="50000" autoRev="1" fill="hold">
                                          <p:stCondLst>
                                            <p:cond delay="300"/>
                                          </p:stCondLst>
                                        </p:cTn>
                                        <p:tgtEl>
                                          <p:spTgt spid="12">
                                            <p:txEl>
                                              <p:pRg st="0" end="0"/>
                                            </p:txEl>
                                          </p:spTgt>
                                        </p:tgtEl>
                                        <p:attrNameLst>
                                          <p:attrName>xshear</p:attrName>
                                        </p:attrNameLst>
                                      </p:cBhvr>
                                    </p:anim>
                                    <p:animScale>
                                      <p:cBhvr>
                                        <p:cTn id="79" dur="100" decel="100000" autoRev="1" fill="hold">
                                          <p:stCondLst>
                                            <p:cond delay="300"/>
                                          </p:stCondLst>
                                        </p:cTn>
                                        <p:tgtEl>
                                          <p:spTgt spid="12">
                                            <p:txEl>
                                              <p:pRg st="0" end="0"/>
                                            </p:txEl>
                                          </p:spTgt>
                                        </p:tgtEl>
                                      </p:cBhvr>
                                      <p:from x="100000" y="100000"/>
                                      <p:to x="80000" y="100000"/>
                                    </p:animScale>
                                    <p:anim by="(#ppt_h/3+#ppt_w*0.1)" calcmode="lin" valueType="num">
                                      <p:cBhvr additive="sum">
                                        <p:cTn id="80" dur="100" decel="100000" autoRev="1" fill="hold">
                                          <p:stCondLst>
                                            <p:cond delay="300"/>
                                          </p:stCondLst>
                                        </p:cTn>
                                        <p:tgtEl>
                                          <p:spTgt spid="12">
                                            <p:txEl>
                                              <p:pRg st="0" end="0"/>
                                            </p:txEl>
                                          </p:spTgt>
                                        </p:tgtEl>
                                        <p:attrNameLst>
                                          <p:attrName>ppt_x</p:attrName>
                                        </p:attrNameLst>
                                      </p:cBhvr>
                                    </p:anim>
                                  </p:childTnLst>
                                </p:cTn>
                              </p:par>
                            </p:childTnLst>
                          </p:cTn>
                        </p:par>
                        <p:par>
                          <p:cTn id="81" fill="hold">
                            <p:stCondLst>
                              <p:cond delay="1000"/>
                            </p:stCondLst>
                            <p:childTnLst>
                              <p:par>
                                <p:cTn id="82" presetID="34" presetClass="entr" presetSubtype="0" fill="hold" grpId="0" nodeType="afterEffect">
                                  <p:stCondLst>
                                    <p:cond delay="0"/>
                                  </p:stCondLst>
                                  <p:childTnLst>
                                    <p:set>
                                      <p:cBhvr>
                                        <p:cTn id="83" dur="1" fill="hold">
                                          <p:stCondLst>
                                            <p:cond delay="0"/>
                                          </p:stCondLst>
                                        </p:cTn>
                                        <p:tgtEl>
                                          <p:spTgt spid="12">
                                            <p:txEl>
                                              <p:pRg st="1" end="1"/>
                                            </p:txEl>
                                          </p:spTgt>
                                        </p:tgtEl>
                                        <p:attrNameLst>
                                          <p:attrName>style.visibility</p:attrName>
                                        </p:attrNameLst>
                                      </p:cBhvr>
                                      <p:to>
                                        <p:strVal val="visible"/>
                                      </p:to>
                                    </p:set>
                                    <p:anim from="(-#ppt_w/2)" to="(#ppt_x)" calcmode="lin" valueType="num">
                                      <p:cBhvr>
                                        <p:cTn id="84" dur="300" fill="hold">
                                          <p:stCondLst>
                                            <p:cond delay="0"/>
                                          </p:stCondLst>
                                        </p:cTn>
                                        <p:tgtEl>
                                          <p:spTgt spid="12">
                                            <p:txEl>
                                              <p:pRg st="1" end="1"/>
                                            </p:txEl>
                                          </p:spTgt>
                                        </p:tgtEl>
                                        <p:attrNameLst>
                                          <p:attrName>ppt_x</p:attrName>
                                        </p:attrNameLst>
                                      </p:cBhvr>
                                    </p:anim>
                                    <p:anim from="0" to="-1.0" calcmode="lin" valueType="num">
                                      <p:cBhvr>
                                        <p:cTn id="85" dur="100" decel="50000" autoRev="1" fill="hold">
                                          <p:stCondLst>
                                            <p:cond delay="300"/>
                                          </p:stCondLst>
                                        </p:cTn>
                                        <p:tgtEl>
                                          <p:spTgt spid="12">
                                            <p:txEl>
                                              <p:pRg st="1" end="1"/>
                                            </p:txEl>
                                          </p:spTgt>
                                        </p:tgtEl>
                                        <p:attrNameLst>
                                          <p:attrName>xshear</p:attrName>
                                        </p:attrNameLst>
                                      </p:cBhvr>
                                    </p:anim>
                                    <p:animScale>
                                      <p:cBhvr>
                                        <p:cTn id="86" dur="100" decel="100000" autoRev="1" fill="hold">
                                          <p:stCondLst>
                                            <p:cond delay="300"/>
                                          </p:stCondLst>
                                        </p:cTn>
                                        <p:tgtEl>
                                          <p:spTgt spid="12">
                                            <p:txEl>
                                              <p:pRg st="1" end="1"/>
                                            </p:txEl>
                                          </p:spTgt>
                                        </p:tgtEl>
                                      </p:cBhvr>
                                      <p:from x="100000" y="100000"/>
                                      <p:to x="80000" y="100000"/>
                                    </p:animScale>
                                    <p:anim by="(#ppt_h/3+#ppt_w*0.1)" calcmode="lin" valueType="num">
                                      <p:cBhvr additive="sum">
                                        <p:cTn id="87" dur="100" decel="100000" autoRev="1" fill="hold">
                                          <p:stCondLst>
                                            <p:cond delay="300"/>
                                          </p:stCondLst>
                                        </p:cTn>
                                        <p:tgtEl>
                                          <p:spTgt spid="12">
                                            <p:txEl>
                                              <p:pRg st="1" end="1"/>
                                            </p:txEl>
                                          </p:spTgt>
                                        </p:tgtEl>
                                        <p:attrNameLst>
                                          <p:attrName>ppt_x</p:attrName>
                                        </p:attrNameLst>
                                      </p:cBhvr>
                                    </p:anim>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29" presetClass="entr" presetSubtype="0" fill="hold" grpId="0" nodeType="clickEffect">
                                  <p:stCondLst>
                                    <p:cond delay="0"/>
                                  </p:stCondLst>
                                  <p:childTnLst>
                                    <p:set>
                                      <p:cBhvr>
                                        <p:cTn id="96" dur="1" fill="hold">
                                          <p:stCondLst>
                                            <p:cond delay="0"/>
                                          </p:stCondLst>
                                        </p:cTn>
                                        <p:tgtEl>
                                          <p:spTgt spid="14">
                                            <p:bg/>
                                          </p:spTgt>
                                        </p:tgtEl>
                                        <p:attrNameLst>
                                          <p:attrName>style.visibility</p:attrName>
                                        </p:attrNameLst>
                                      </p:cBhvr>
                                      <p:to>
                                        <p:strVal val="visible"/>
                                      </p:to>
                                    </p:set>
                                    <p:anim calcmode="lin" valueType="num">
                                      <p:cBhvr>
                                        <p:cTn id="97" dur="500" fill="hold"/>
                                        <p:tgtEl>
                                          <p:spTgt spid="14">
                                            <p:bg/>
                                          </p:spTgt>
                                        </p:tgtEl>
                                        <p:attrNameLst>
                                          <p:attrName>ppt_x</p:attrName>
                                        </p:attrNameLst>
                                      </p:cBhvr>
                                      <p:tavLst>
                                        <p:tav tm="0">
                                          <p:val>
                                            <p:strVal val="#ppt_x-.2"/>
                                          </p:val>
                                        </p:tav>
                                        <p:tav tm="100000">
                                          <p:val>
                                            <p:strVal val="#ppt_x"/>
                                          </p:val>
                                        </p:tav>
                                      </p:tavLst>
                                    </p:anim>
                                    <p:anim calcmode="lin" valueType="num">
                                      <p:cBhvr>
                                        <p:cTn id="98" dur="500" fill="hold"/>
                                        <p:tgtEl>
                                          <p:spTgt spid="14">
                                            <p:bg/>
                                          </p:spTgt>
                                        </p:tgtEl>
                                        <p:attrNameLst>
                                          <p:attrName>ppt_y</p:attrName>
                                        </p:attrNameLst>
                                      </p:cBhvr>
                                      <p:tavLst>
                                        <p:tav tm="0">
                                          <p:val>
                                            <p:strVal val="#ppt_y"/>
                                          </p:val>
                                        </p:tav>
                                        <p:tav tm="100000">
                                          <p:val>
                                            <p:strVal val="#ppt_y"/>
                                          </p:val>
                                        </p:tav>
                                      </p:tavLst>
                                    </p:anim>
                                    <p:animEffect transition="in" filter="wipe(right)" prLst="gradientSize: 0.1">
                                      <p:cBhvr>
                                        <p:cTn id="99" dur="500"/>
                                        <p:tgtEl>
                                          <p:spTgt spid="14">
                                            <p:bg/>
                                          </p:spTgt>
                                        </p:tgtEl>
                                      </p:cBhvr>
                                    </p:animEffect>
                                  </p:childTnLst>
                                </p:cTn>
                              </p:par>
                            </p:childTnLst>
                          </p:cTn>
                        </p:par>
                        <p:par>
                          <p:cTn id="100" fill="hold">
                            <p:stCondLst>
                              <p:cond delay="500"/>
                            </p:stCondLst>
                            <p:childTnLst>
                              <p:par>
                                <p:cTn id="101" presetID="34" presetClass="entr" presetSubtype="0" fill="hold" grpId="0" nodeType="afterEffect">
                                  <p:stCondLst>
                                    <p:cond delay="0"/>
                                  </p:stCondLst>
                                  <p:childTnLst>
                                    <p:set>
                                      <p:cBhvr>
                                        <p:cTn id="102" dur="1" fill="hold">
                                          <p:stCondLst>
                                            <p:cond delay="0"/>
                                          </p:stCondLst>
                                        </p:cTn>
                                        <p:tgtEl>
                                          <p:spTgt spid="14">
                                            <p:txEl>
                                              <p:pRg st="0" end="0"/>
                                            </p:txEl>
                                          </p:spTgt>
                                        </p:tgtEl>
                                        <p:attrNameLst>
                                          <p:attrName>style.visibility</p:attrName>
                                        </p:attrNameLst>
                                      </p:cBhvr>
                                      <p:to>
                                        <p:strVal val="visible"/>
                                      </p:to>
                                    </p:set>
                                    <p:anim from="(-#ppt_w/2)" to="(#ppt_x)" calcmode="lin" valueType="num">
                                      <p:cBhvr>
                                        <p:cTn id="103" dur="300" fill="hold">
                                          <p:stCondLst>
                                            <p:cond delay="0"/>
                                          </p:stCondLst>
                                        </p:cTn>
                                        <p:tgtEl>
                                          <p:spTgt spid="14">
                                            <p:txEl>
                                              <p:pRg st="0" end="0"/>
                                            </p:txEl>
                                          </p:spTgt>
                                        </p:tgtEl>
                                        <p:attrNameLst>
                                          <p:attrName>ppt_x</p:attrName>
                                        </p:attrNameLst>
                                      </p:cBhvr>
                                    </p:anim>
                                    <p:anim from="0" to="-1.0" calcmode="lin" valueType="num">
                                      <p:cBhvr>
                                        <p:cTn id="104" dur="100" decel="50000" autoRev="1" fill="hold">
                                          <p:stCondLst>
                                            <p:cond delay="300"/>
                                          </p:stCondLst>
                                        </p:cTn>
                                        <p:tgtEl>
                                          <p:spTgt spid="14">
                                            <p:txEl>
                                              <p:pRg st="0" end="0"/>
                                            </p:txEl>
                                          </p:spTgt>
                                        </p:tgtEl>
                                        <p:attrNameLst>
                                          <p:attrName>xshear</p:attrName>
                                        </p:attrNameLst>
                                      </p:cBhvr>
                                    </p:anim>
                                    <p:animScale>
                                      <p:cBhvr>
                                        <p:cTn id="105" dur="100" decel="100000" autoRev="1" fill="hold">
                                          <p:stCondLst>
                                            <p:cond delay="300"/>
                                          </p:stCondLst>
                                        </p:cTn>
                                        <p:tgtEl>
                                          <p:spTgt spid="14">
                                            <p:txEl>
                                              <p:pRg st="0" end="0"/>
                                            </p:txEl>
                                          </p:spTgt>
                                        </p:tgtEl>
                                      </p:cBhvr>
                                      <p:from x="100000" y="100000"/>
                                      <p:to x="80000" y="100000"/>
                                    </p:animScale>
                                    <p:anim by="(#ppt_h/3+#ppt_w*0.1)" calcmode="lin" valueType="num">
                                      <p:cBhvr additive="sum">
                                        <p:cTn id="106" dur="100" decel="100000" autoRev="1" fill="hold">
                                          <p:stCondLst>
                                            <p:cond delay="300"/>
                                          </p:stCondLst>
                                        </p:cTn>
                                        <p:tgtEl>
                                          <p:spTgt spid="14">
                                            <p:txEl>
                                              <p:pRg st="0" end="0"/>
                                            </p:txEl>
                                          </p:spTgt>
                                        </p:tgtEl>
                                        <p:attrNameLst>
                                          <p:attrName>ppt_x</p:attrName>
                                        </p:attrNameLst>
                                      </p:cBhvr>
                                    </p:anim>
                                  </p:childTnLst>
                                </p:cTn>
                              </p:par>
                            </p:childTnLst>
                          </p:cTn>
                        </p:par>
                        <p:par>
                          <p:cTn id="107" fill="hold">
                            <p:stCondLst>
                              <p:cond delay="1000"/>
                            </p:stCondLst>
                            <p:childTnLst>
                              <p:par>
                                <p:cTn id="108" presetID="34" presetClass="entr" presetSubtype="0" fill="hold" grpId="0" nodeType="afterEffect">
                                  <p:stCondLst>
                                    <p:cond delay="0"/>
                                  </p:stCondLst>
                                  <p:childTnLst>
                                    <p:set>
                                      <p:cBhvr>
                                        <p:cTn id="109" dur="1" fill="hold">
                                          <p:stCondLst>
                                            <p:cond delay="0"/>
                                          </p:stCondLst>
                                        </p:cTn>
                                        <p:tgtEl>
                                          <p:spTgt spid="14">
                                            <p:txEl>
                                              <p:pRg st="1" end="1"/>
                                            </p:txEl>
                                          </p:spTgt>
                                        </p:tgtEl>
                                        <p:attrNameLst>
                                          <p:attrName>style.visibility</p:attrName>
                                        </p:attrNameLst>
                                      </p:cBhvr>
                                      <p:to>
                                        <p:strVal val="visible"/>
                                      </p:to>
                                    </p:set>
                                    <p:anim from="(-#ppt_w/2)" to="(#ppt_x)" calcmode="lin" valueType="num">
                                      <p:cBhvr>
                                        <p:cTn id="110" dur="300" fill="hold">
                                          <p:stCondLst>
                                            <p:cond delay="0"/>
                                          </p:stCondLst>
                                        </p:cTn>
                                        <p:tgtEl>
                                          <p:spTgt spid="14">
                                            <p:txEl>
                                              <p:pRg st="1" end="1"/>
                                            </p:txEl>
                                          </p:spTgt>
                                        </p:tgtEl>
                                        <p:attrNameLst>
                                          <p:attrName>ppt_x</p:attrName>
                                        </p:attrNameLst>
                                      </p:cBhvr>
                                    </p:anim>
                                    <p:anim from="0" to="-1.0" calcmode="lin" valueType="num">
                                      <p:cBhvr>
                                        <p:cTn id="111" dur="100" decel="50000" autoRev="1" fill="hold">
                                          <p:stCondLst>
                                            <p:cond delay="300"/>
                                          </p:stCondLst>
                                        </p:cTn>
                                        <p:tgtEl>
                                          <p:spTgt spid="14">
                                            <p:txEl>
                                              <p:pRg st="1" end="1"/>
                                            </p:txEl>
                                          </p:spTgt>
                                        </p:tgtEl>
                                        <p:attrNameLst>
                                          <p:attrName>xshear</p:attrName>
                                        </p:attrNameLst>
                                      </p:cBhvr>
                                    </p:anim>
                                    <p:animScale>
                                      <p:cBhvr>
                                        <p:cTn id="112" dur="100" decel="100000" autoRev="1" fill="hold">
                                          <p:stCondLst>
                                            <p:cond delay="300"/>
                                          </p:stCondLst>
                                        </p:cTn>
                                        <p:tgtEl>
                                          <p:spTgt spid="14">
                                            <p:txEl>
                                              <p:pRg st="1" end="1"/>
                                            </p:txEl>
                                          </p:spTgt>
                                        </p:tgtEl>
                                      </p:cBhvr>
                                      <p:from x="100000" y="100000"/>
                                      <p:to x="80000" y="100000"/>
                                    </p:animScale>
                                    <p:anim by="(#ppt_h/3+#ppt_w*0.1)" calcmode="lin" valueType="num">
                                      <p:cBhvr additive="sum">
                                        <p:cTn id="113" dur="100" decel="100000" autoRev="1" fill="hold">
                                          <p:stCondLst>
                                            <p:cond delay="300"/>
                                          </p:stCondLst>
                                        </p:cTn>
                                        <p:tgtEl>
                                          <p:spTgt spid="14">
                                            <p:txEl>
                                              <p:pRg st="1" end="1"/>
                                            </p:txEl>
                                          </p:spTgt>
                                        </p:tgtEl>
                                        <p:attrNameLst>
                                          <p:attrName>ppt_x</p:attrName>
                                        </p:attrNameLst>
                                      </p:cBhvr>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7"/>
                                        </p:tgtEl>
                                        <p:attrNameLst>
                                          <p:attrName>style.visibility</p:attrName>
                                        </p:attrNameLst>
                                      </p:cBhvr>
                                      <p:to>
                                        <p:strVal val="visible"/>
                                      </p:to>
                                    </p:set>
                                    <p:animEffect transition="in" filter="fade">
                                      <p:cBhvr>
                                        <p:cTn id="118" dur="500"/>
                                        <p:tgtEl>
                                          <p:spTgt spid="17"/>
                                        </p:tgtEl>
                                      </p:cBhvr>
                                    </p:animEffect>
                                  </p:childTnLst>
                                </p:cTn>
                              </p:par>
                            </p:childTnLst>
                          </p:cTn>
                        </p:par>
                      </p:childTnLst>
                    </p:cTn>
                  </p:par>
                  <p:par>
                    <p:cTn id="119" fill="hold">
                      <p:stCondLst>
                        <p:cond delay="indefinite"/>
                      </p:stCondLst>
                      <p:childTnLst>
                        <p:par>
                          <p:cTn id="120" fill="hold">
                            <p:stCondLst>
                              <p:cond delay="0"/>
                            </p:stCondLst>
                            <p:childTnLst>
                              <p:par>
                                <p:cTn id="121" presetID="29" presetClass="entr" presetSubtype="0" fill="hold" grpId="0" nodeType="clickEffect">
                                  <p:stCondLst>
                                    <p:cond delay="0"/>
                                  </p:stCondLst>
                                  <p:childTnLst>
                                    <p:set>
                                      <p:cBhvr>
                                        <p:cTn id="122" dur="1" fill="hold">
                                          <p:stCondLst>
                                            <p:cond delay="0"/>
                                          </p:stCondLst>
                                        </p:cTn>
                                        <p:tgtEl>
                                          <p:spTgt spid="16">
                                            <p:bg/>
                                          </p:spTgt>
                                        </p:tgtEl>
                                        <p:attrNameLst>
                                          <p:attrName>style.visibility</p:attrName>
                                        </p:attrNameLst>
                                      </p:cBhvr>
                                      <p:to>
                                        <p:strVal val="visible"/>
                                      </p:to>
                                    </p:set>
                                    <p:anim calcmode="lin" valueType="num">
                                      <p:cBhvr>
                                        <p:cTn id="123" dur="500" fill="hold"/>
                                        <p:tgtEl>
                                          <p:spTgt spid="16">
                                            <p:bg/>
                                          </p:spTgt>
                                        </p:tgtEl>
                                        <p:attrNameLst>
                                          <p:attrName>ppt_x</p:attrName>
                                        </p:attrNameLst>
                                      </p:cBhvr>
                                      <p:tavLst>
                                        <p:tav tm="0">
                                          <p:val>
                                            <p:strVal val="#ppt_x-.2"/>
                                          </p:val>
                                        </p:tav>
                                        <p:tav tm="100000">
                                          <p:val>
                                            <p:strVal val="#ppt_x"/>
                                          </p:val>
                                        </p:tav>
                                      </p:tavLst>
                                    </p:anim>
                                    <p:anim calcmode="lin" valueType="num">
                                      <p:cBhvr>
                                        <p:cTn id="124" dur="500" fill="hold"/>
                                        <p:tgtEl>
                                          <p:spTgt spid="16">
                                            <p:bg/>
                                          </p:spTgt>
                                        </p:tgtEl>
                                        <p:attrNameLst>
                                          <p:attrName>ppt_y</p:attrName>
                                        </p:attrNameLst>
                                      </p:cBhvr>
                                      <p:tavLst>
                                        <p:tav tm="0">
                                          <p:val>
                                            <p:strVal val="#ppt_y"/>
                                          </p:val>
                                        </p:tav>
                                        <p:tav tm="100000">
                                          <p:val>
                                            <p:strVal val="#ppt_y"/>
                                          </p:val>
                                        </p:tav>
                                      </p:tavLst>
                                    </p:anim>
                                    <p:animEffect transition="in" filter="wipe(right)" prLst="gradientSize: 0.1">
                                      <p:cBhvr>
                                        <p:cTn id="125" dur="500"/>
                                        <p:tgtEl>
                                          <p:spTgt spid="16">
                                            <p:bg/>
                                          </p:spTgt>
                                        </p:tgtEl>
                                      </p:cBhvr>
                                    </p:animEffect>
                                  </p:childTnLst>
                                </p:cTn>
                              </p:par>
                            </p:childTnLst>
                          </p:cTn>
                        </p:par>
                        <p:par>
                          <p:cTn id="126" fill="hold">
                            <p:stCondLst>
                              <p:cond delay="500"/>
                            </p:stCondLst>
                            <p:childTnLst>
                              <p:par>
                                <p:cTn id="127" presetID="34" presetClass="entr" presetSubtype="0" fill="hold" grpId="0" nodeType="afterEffect">
                                  <p:stCondLst>
                                    <p:cond delay="0"/>
                                  </p:stCondLst>
                                  <p:childTnLst>
                                    <p:set>
                                      <p:cBhvr>
                                        <p:cTn id="128" dur="1" fill="hold">
                                          <p:stCondLst>
                                            <p:cond delay="0"/>
                                          </p:stCondLst>
                                        </p:cTn>
                                        <p:tgtEl>
                                          <p:spTgt spid="16">
                                            <p:txEl>
                                              <p:pRg st="0" end="0"/>
                                            </p:txEl>
                                          </p:spTgt>
                                        </p:tgtEl>
                                        <p:attrNameLst>
                                          <p:attrName>style.visibility</p:attrName>
                                        </p:attrNameLst>
                                      </p:cBhvr>
                                      <p:to>
                                        <p:strVal val="visible"/>
                                      </p:to>
                                    </p:set>
                                    <p:anim from="(-#ppt_w/2)" to="(#ppt_x)" calcmode="lin" valueType="num">
                                      <p:cBhvr>
                                        <p:cTn id="129" dur="300" fill="hold">
                                          <p:stCondLst>
                                            <p:cond delay="0"/>
                                          </p:stCondLst>
                                        </p:cTn>
                                        <p:tgtEl>
                                          <p:spTgt spid="16">
                                            <p:txEl>
                                              <p:pRg st="0" end="0"/>
                                            </p:txEl>
                                          </p:spTgt>
                                        </p:tgtEl>
                                        <p:attrNameLst>
                                          <p:attrName>ppt_x</p:attrName>
                                        </p:attrNameLst>
                                      </p:cBhvr>
                                    </p:anim>
                                    <p:anim from="0" to="-1.0" calcmode="lin" valueType="num">
                                      <p:cBhvr>
                                        <p:cTn id="130" dur="100" decel="50000" autoRev="1" fill="hold">
                                          <p:stCondLst>
                                            <p:cond delay="300"/>
                                          </p:stCondLst>
                                        </p:cTn>
                                        <p:tgtEl>
                                          <p:spTgt spid="16">
                                            <p:txEl>
                                              <p:pRg st="0" end="0"/>
                                            </p:txEl>
                                          </p:spTgt>
                                        </p:tgtEl>
                                        <p:attrNameLst>
                                          <p:attrName>xshear</p:attrName>
                                        </p:attrNameLst>
                                      </p:cBhvr>
                                    </p:anim>
                                    <p:animScale>
                                      <p:cBhvr>
                                        <p:cTn id="131" dur="100" decel="100000" autoRev="1" fill="hold">
                                          <p:stCondLst>
                                            <p:cond delay="300"/>
                                          </p:stCondLst>
                                        </p:cTn>
                                        <p:tgtEl>
                                          <p:spTgt spid="16">
                                            <p:txEl>
                                              <p:pRg st="0" end="0"/>
                                            </p:txEl>
                                          </p:spTgt>
                                        </p:tgtEl>
                                      </p:cBhvr>
                                      <p:from x="100000" y="100000"/>
                                      <p:to x="80000" y="100000"/>
                                    </p:animScale>
                                    <p:anim by="(#ppt_h/3+#ppt_w*0.1)" calcmode="lin" valueType="num">
                                      <p:cBhvr additive="sum">
                                        <p:cTn id="132" dur="100" decel="100000" autoRev="1" fill="hold">
                                          <p:stCondLst>
                                            <p:cond delay="300"/>
                                          </p:stCondLst>
                                        </p:cTn>
                                        <p:tgtEl>
                                          <p:spTgt spid="16">
                                            <p:txEl>
                                              <p:pRg st="0" end="0"/>
                                            </p:txEl>
                                          </p:spTgt>
                                        </p:tgtEl>
                                        <p:attrNameLst>
                                          <p:attrName>ppt_x</p:attrName>
                                        </p:attrNameLst>
                                      </p:cBhvr>
                                    </p:anim>
                                  </p:childTnLst>
                                </p:cTn>
                              </p:par>
                            </p:childTnLst>
                          </p:cTn>
                        </p:par>
                        <p:par>
                          <p:cTn id="133" fill="hold">
                            <p:stCondLst>
                              <p:cond delay="1000"/>
                            </p:stCondLst>
                            <p:childTnLst>
                              <p:par>
                                <p:cTn id="134" presetID="34" presetClass="entr" presetSubtype="0" fill="hold" grpId="0" nodeType="afterEffect">
                                  <p:stCondLst>
                                    <p:cond delay="0"/>
                                  </p:stCondLst>
                                  <p:childTnLst>
                                    <p:set>
                                      <p:cBhvr>
                                        <p:cTn id="135" dur="1" fill="hold">
                                          <p:stCondLst>
                                            <p:cond delay="0"/>
                                          </p:stCondLst>
                                        </p:cTn>
                                        <p:tgtEl>
                                          <p:spTgt spid="16">
                                            <p:txEl>
                                              <p:pRg st="1" end="1"/>
                                            </p:txEl>
                                          </p:spTgt>
                                        </p:tgtEl>
                                        <p:attrNameLst>
                                          <p:attrName>style.visibility</p:attrName>
                                        </p:attrNameLst>
                                      </p:cBhvr>
                                      <p:to>
                                        <p:strVal val="visible"/>
                                      </p:to>
                                    </p:set>
                                    <p:anim from="(-#ppt_w/2)" to="(#ppt_x)" calcmode="lin" valueType="num">
                                      <p:cBhvr>
                                        <p:cTn id="136" dur="300" fill="hold">
                                          <p:stCondLst>
                                            <p:cond delay="0"/>
                                          </p:stCondLst>
                                        </p:cTn>
                                        <p:tgtEl>
                                          <p:spTgt spid="16">
                                            <p:txEl>
                                              <p:pRg st="1" end="1"/>
                                            </p:txEl>
                                          </p:spTgt>
                                        </p:tgtEl>
                                        <p:attrNameLst>
                                          <p:attrName>ppt_x</p:attrName>
                                        </p:attrNameLst>
                                      </p:cBhvr>
                                    </p:anim>
                                    <p:anim from="0" to="-1.0" calcmode="lin" valueType="num">
                                      <p:cBhvr>
                                        <p:cTn id="137" dur="100" decel="50000" autoRev="1" fill="hold">
                                          <p:stCondLst>
                                            <p:cond delay="300"/>
                                          </p:stCondLst>
                                        </p:cTn>
                                        <p:tgtEl>
                                          <p:spTgt spid="16">
                                            <p:txEl>
                                              <p:pRg st="1" end="1"/>
                                            </p:txEl>
                                          </p:spTgt>
                                        </p:tgtEl>
                                        <p:attrNameLst>
                                          <p:attrName>xshear</p:attrName>
                                        </p:attrNameLst>
                                      </p:cBhvr>
                                    </p:anim>
                                    <p:animScale>
                                      <p:cBhvr>
                                        <p:cTn id="138" dur="100" decel="100000" autoRev="1" fill="hold">
                                          <p:stCondLst>
                                            <p:cond delay="300"/>
                                          </p:stCondLst>
                                        </p:cTn>
                                        <p:tgtEl>
                                          <p:spTgt spid="16">
                                            <p:txEl>
                                              <p:pRg st="1" end="1"/>
                                            </p:txEl>
                                          </p:spTgt>
                                        </p:tgtEl>
                                      </p:cBhvr>
                                      <p:from x="100000" y="100000"/>
                                      <p:to x="80000" y="100000"/>
                                    </p:animScale>
                                    <p:anim by="(#ppt_h/3+#ppt_w*0.1)" calcmode="lin" valueType="num">
                                      <p:cBhvr additive="sum">
                                        <p:cTn id="139" dur="100" decel="100000" autoRev="1" fill="hold">
                                          <p:stCondLst>
                                            <p:cond delay="300"/>
                                          </p:stCondLst>
                                        </p:cTn>
                                        <p:tgtEl>
                                          <p:spTgt spid="16">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animBg="1"/>
      <p:bldP spid="9" grpId="0" animBg="1"/>
      <p:bldP spid="10" grpId="0" uiExpand="1" build="allAtOnce" animBg="1"/>
      <p:bldP spid="11" grpId="0" animBg="1"/>
      <p:bldP spid="12" grpId="0" uiExpand="1" build="allAtOnce" animBg="1"/>
      <p:bldP spid="13" grpId="0" animBg="1"/>
      <p:bldP spid="14" grpId="0" uiExpand="1" build="allAtOnce" animBg="1"/>
      <p:bldP spid="15" grpId="0" animBg="1"/>
      <p:bldP spid="16" grpId="0" uiExpand="1" build="allAtOnce"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Агро</a:t>
            </a:r>
            <a:r>
              <a:rPr lang="ru-RU" dirty="0" smtClean="0"/>
              <a:t> </a:t>
            </a:r>
            <a:r>
              <a:rPr lang="en-US" dirty="0" smtClean="0"/>
              <a:t>b2b – </a:t>
            </a:r>
            <a:r>
              <a:rPr lang="ru-RU" dirty="0" smtClean="0"/>
              <a:t>инвестиционные проекты</a:t>
            </a:r>
            <a:endParaRPr lang="ru-RU" dirty="0"/>
          </a:p>
        </p:txBody>
      </p:sp>
      <p:sp>
        <p:nvSpPr>
          <p:cNvPr id="5" name="Содержимое 4"/>
          <p:cNvSpPr>
            <a:spLocks noGrp="1"/>
          </p:cNvSpPr>
          <p:nvPr>
            <p:ph sz="half" idx="1"/>
          </p:nvPr>
        </p:nvSpPr>
        <p:spPr>
          <a:xfrm>
            <a:off x="304800" y="1928806"/>
            <a:ext cx="4191000" cy="3341694"/>
          </a:xfrm>
        </p:spPr>
        <p:txBody>
          <a:bodyPr>
            <a:normAutofit fontScale="77500" lnSpcReduction="20000"/>
          </a:bodyPr>
          <a:lstStyle/>
          <a:p>
            <a:pPr>
              <a:buFont typeface="Wingdings" pitchFamily="2" charset="2"/>
              <a:buChar char="Ø"/>
              <a:defRPr/>
            </a:pPr>
            <a:r>
              <a:rPr lang="ru-RU" dirty="0" smtClean="0">
                <a:solidFill>
                  <a:schemeClr val="tx1"/>
                </a:solidFill>
              </a:rPr>
              <a:t>Инновационные центры</a:t>
            </a:r>
            <a:endParaRPr lang="en-US" dirty="0" smtClean="0">
              <a:solidFill>
                <a:schemeClr val="tx1"/>
              </a:solidFill>
            </a:endParaRPr>
          </a:p>
          <a:p>
            <a:pPr>
              <a:buFont typeface="Wingdings" pitchFamily="2" charset="2"/>
              <a:buChar char="Ø"/>
              <a:defRPr/>
            </a:pPr>
            <a:r>
              <a:rPr lang="ru-RU" dirty="0" smtClean="0">
                <a:solidFill>
                  <a:schemeClr val="tx1"/>
                </a:solidFill>
              </a:rPr>
              <a:t>Машинно-тракторные станции обслуживания и продаж</a:t>
            </a:r>
          </a:p>
          <a:p>
            <a:pPr lvl="0">
              <a:buFont typeface="Wingdings" pitchFamily="2" charset="2"/>
              <a:buChar char="Ø"/>
              <a:defRPr/>
            </a:pPr>
            <a:r>
              <a:rPr lang="ru-RU" dirty="0" smtClean="0">
                <a:solidFill>
                  <a:schemeClr val="tx1"/>
                </a:solidFill>
              </a:rPr>
              <a:t>Переработка органических </a:t>
            </a:r>
            <a:r>
              <a:rPr lang="ru-RU" dirty="0" smtClean="0">
                <a:solidFill>
                  <a:schemeClr val="tx1"/>
                </a:solidFill>
              </a:rPr>
              <a:t>отходов</a:t>
            </a:r>
            <a:endParaRPr lang="ru-RU" dirty="0" smtClean="0">
              <a:solidFill>
                <a:schemeClr val="tx1"/>
              </a:solidFill>
            </a:endParaRPr>
          </a:p>
          <a:p>
            <a:pPr lvl="0">
              <a:buFont typeface="Wingdings" pitchFamily="2" charset="2"/>
              <a:buChar char="Ø"/>
              <a:defRPr/>
            </a:pPr>
            <a:r>
              <a:rPr lang="ru-RU" dirty="0" smtClean="0">
                <a:solidFill>
                  <a:schemeClr val="tx1"/>
                </a:solidFill>
              </a:rPr>
              <a:t>Биоэнергетика</a:t>
            </a:r>
            <a:endParaRPr lang="ru-RU" dirty="0" smtClean="0">
              <a:solidFill>
                <a:schemeClr val="tx1"/>
              </a:solidFill>
            </a:endParaRPr>
          </a:p>
          <a:p>
            <a:pPr lvl="0">
              <a:buFont typeface="Wingdings" pitchFamily="2" charset="2"/>
              <a:buChar char="Ø"/>
              <a:defRPr/>
            </a:pPr>
            <a:r>
              <a:rPr lang="ru-RU" dirty="0" err="1" smtClean="0">
                <a:solidFill>
                  <a:schemeClr val="tx1"/>
                </a:solidFill>
              </a:rPr>
              <a:t>Вермикультивирование</a:t>
            </a:r>
            <a:endParaRPr lang="ru-RU" dirty="0" smtClean="0">
              <a:solidFill>
                <a:schemeClr val="tx1"/>
              </a:solidFill>
            </a:endParaRPr>
          </a:p>
          <a:p>
            <a:pPr lvl="0">
              <a:buFont typeface="Wingdings" pitchFamily="2" charset="2"/>
              <a:buChar char="Ø"/>
              <a:defRPr/>
            </a:pPr>
            <a:r>
              <a:rPr lang="ru-RU" dirty="0" smtClean="0">
                <a:solidFill>
                  <a:schemeClr val="tx1"/>
                </a:solidFill>
              </a:rPr>
              <a:t>Кормовые </a:t>
            </a:r>
            <a:r>
              <a:rPr lang="ru-RU" dirty="0" smtClean="0">
                <a:solidFill>
                  <a:schemeClr val="tx1"/>
                </a:solidFill>
              </a:rPr>
              <a:t>добавки</a:t>
            </a:r>
          </a:p>
          <a:p>
            <a:endParaRPr lang="ru-RU" dirty="0"/>
          </a:p>
        </p:txBody>
      </p:sp>
      <p:sp>
        <p:nvSpPr>
          <p:cNvPr id="6" name="Содержимое 5"/>
          <p:cNvSpPr>
            <a:spLocks noGrp="1"/>
          </p:cNvSpPr>
          <p:nvPr>
            <p:ph sz="half" idx="2"/>
          </p:nvPr>
        </p:nvSpPr>
        <p:spPr>
          <a:xfrm>
            <a:off x="4648200" y="1928806"/>
            <a:ext cx="4210080" cy="3071834"/>
          </a:xfrm>
        </p:spPr>
        <p:txBody>
          <a:bodyPr>
            <a:normAutofit fontScale="77500" lnSpcReduction="20000"/>
          </a:bodyPr>
          <a:lstStyle/>
          <a:p>
            <a:pPr>
              <a:buFont typeface="Wingdings" pitchFamily="2" charset="2"/>
              <a:buChar char="Ø"/>
              <a:defRPr/>
            </a:pPr>
            <a:r>
              <a:rPr lang="ru-RU" dirty="0" smtClean="0"/>
              <a:t>Тепличные хозяйства</a:t>
            </a:r>
          </a:p>
          <a:p>
            <a:pPr lvl="0">
              <a:buFont typeface="Wingdings" pitchFamily="2" charset="2"/>
              <a:buChar char="Ø"/>
              <a:defRPr/>
            </a:pPr>
            <a:r>
              <a:rPr lang="ru-RU" dirty="0" smtClean="0">
                <a:solidFill>
                  <a:schemeClr val="tx1"/>
                </a:solidFill>
              </a:rPr>
              <a:t>Животноводство</a:t>
            </a:r>
            <a:endParaRPr lang="en-US" dirty="0" smtClean="0">
              <a:solidFill>
                <a:schemeClr val="tx1"/>
              </a:solidFill>
            </a:endParaRPr>
          </a:p>
          <a:p>
            <a:pPr lvl="0">
              <a:buFont typeface="Wingdings" pitchFamily="2" charset="2"/>
              <a:buChar char="Ø"/>
              <a:defRPr/>
            </a:pPr>
            <a:r>
              <a:rPr lang="ru-RU" dirty="0" smtClean="0">
                <a:solidFill>
                  <a:schemeClr val="tx1"/>
                </a:solidFill>
              </a:rPr>
              <a:t>Растениеводство</a:t>
            </a:r>
          </a:p>
          <a:p>
            <a:pPr lvl="0">
              <a:buFont typeface="Wingdings" pitchFamily="2" charset="2"/>
              <a:buChar char="Ø"/>
              <a:defRPr/>
            </a:pPr>
            <a:r>
              <a:rPr lang="ru-RU" dirty="0" smtClean="0">
                <a:solidFill>
                  <a:schemeClr val="tx1"/>
                </a:solidFill>
              </a:rPr>
              <a:t>Рыбные фермы</a:t>
            </a:r>
            <a:endParaRPr lang="en-US" dirty="0" smtClean="0">
              <a:solidFill>
                <a:schemeClr val="tx1"/>
              </a:solidFill>
            </a:endParaRPr>
          </a:p>
          <a:p>
            <a:pPr marL="342900" lvl="1" indent="-342900">
              <a:buFont typeface="Wingdings" pitchFamily="2" charset="2"/>
              <a:buChar char="Ø"/>
              <a:defRPr/>
            </a:pPr>
            <a:r>
              <a:rPr lang="ru-RU" sz="2800" dirty="0" smtClean="0"/>
              <a:t>Звероводство (ценные меха)</a:t>
            </a:r>
            <a:endParaRPr lang="en-US" sz="2800" dirty="0" smtClean="0"/>
          </a:p>
          <a:p>
            <a:pPr marL="342900" lvl="1" indent="-342900">
              <a:buFont typeface="Wingdings" pitchFamily="2" charset="2"/>
              <a:buChar char="Ø"/>
              <a:defRPr/>
            </a:pPr>
            <a:r>
              <a:rPr lang="ru-RU" sz="2800" dirty="0" smtClean="0"/>
              <a:t>Переработка леса</a:t>
            </a:r>
            <a:endParaRPr lang="en-US" sz="2800" dirty="0" smtClean="0"/>
          </a:p>
          <a:p>
            <a:pPr marL="342900" lvl="1" indent="-342900">
              <a:buFont typeface="Wingdings" pitchFamily="2" charset="2"/>
              <a:buChar char="Ø"/>
              <a:defRPr/>
            </a:pPr>
            <a:r>
              <a:rPr lang="ru-RU" sz="2800" dirty="0" smtClean="0"/>
              <a:t>Комфортное односемейное жильё</a:t>
            </a:r>
          </a:p>
          <a:p>
            <a:pPr marL="342900" lvl="1" indent="-342900">
              <a:buFont typeface="Wingdings" pitchFamily="2" charset="2"/>
              <a:buChar char="Ø"/>
              <a:defRPr/>
            </a:pPr>
            <a:r>
              <a:rPr lang="ru-RU" sz="2800" dirty="0" err="1" smtClean="0"/>
              <a:t>Эко-туризм</a:t>
            </a:r>
            <a:endParaRPr lang="ru-RU" sz="2800" dirty="0" smtClean="0"/>
          </a:p>
          <a:p>
            <a:pPr lvl="0">
              <a:buFont typeface="Wingdings" pitchFamily="2" charset="2"/>
              <a:buChar char="Ø"/>
              <a:defRPr/>
            </a:pPr>
            <a:endParaRPr lang="ru-RU" dirty="0" smtClean="0"/>
          </a:p>
        </p:txBody>
      </p:sp>
      <p:sp>
        <p:nvSpPr>
          <p:cNvPr id="3" name="Скругленный прямоугольник 4"/>
          <p:cNvSpPr/>
          <p:nvPr/>
        </p:nvSpPr>
        <p:spPr>
          <a:xfrm>
            <a:off x="1928794" y="1142988"/>
            <a:ext cx="504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ИНДУСТРИИ</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8"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
        <p:nvSpPr>
          <p:cNvPr id="9" name="Прямоугольник 8"/>
          <p:cNvSpPr/>
          <p:nvPr/>
        </p:nvSpPr>
        <p:spPr>
          <a:xfrm>
            <a:off x="1547664" y="5080456"/>
            <a:ext cx="6048672" cy="461665"/>
          </a:xfrm>
          <a:prstGeom prst="rect">
            <a:avLst/>
          </a:prstGeom>
        </p:spPr>
        <p:txBody>
          <a:bodyPr wrap="square">
            <a:spAutoFit/>
          </a:bodyPr>
          <a:lstStyle/>
          <a:p>
            <a:r>
              <a:rPr lang="ru-RU" sz="2400" dirty="0" smtClean="0"/>
              <a:t>Рынки; продовольствия, энергии и карбона!</a:t>
            </a:r>
            <a:endParaRPr lang="ru-RU" sz="2400" dirty="0"/>
          </a:p>
        </p:txBody>
      </p:sp>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20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20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2000"/>
                                        <p:tgtEl>
                                          <p:spTgt spid="6">
                                            <p:txEl>
                                              <p:pRg st="3" end="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Effect transition="in" filter="fade">
                                      <p:cBhvr>
                                        <p:cTn id="50" dur="2000"/>
                                        <p:tgtEl>
                                          <p:spTgt spid="6">
                                            <p:txEl>
                                              <p:pRg st="4" end="4"/>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fade">
                                      <p:cBhvr>
                                        <p:cTn id="53" dur="2000"/>
                                        <p:tgtEl>
                                          <p:spTgt spid="6">
                                            <p:txEl>
                                              <p:pRg st="5" end="5"/>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2000"/>
                                        <p:tgtEl>
                                          <p:spTgt spid="6">
                                            <p:txEl>
                                              <p:pRg st="6" end="6"/>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animEffect transition="in" filter="fade">
                                      <p:cBhvr>
                                        <p:cTn id="59" dur="2000"/>
                                        <p:tgtEl>
                                          <p:spTgt spid="6">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9">
                                            <p:txEl>
                                              <p:pRg st="0" end="0"/>
                                            </p:txEl>
                                          </p:spTgt>
                                        </p:tgtEl>
                                        <p:attrNameLst>
                                          <p:attrName>style.visibility</p:attrName>
                                        </p:attrNameLst>
                                      </p:cBhvr>
                                      <p:to>
                                        <p:strVal val="visible"/>
                                      </p:to>
                                    </p:set>
                                    <p:animEffect transition="in" filter="fade">
                                      <p:cBhvr>
                                        <p:cTn id="64"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Агро</a:t>
            </a:r>
            <a:r>
              <a:rPr lang="ru-RU" dirty="0" smtClean="0"/>
              <a:t> </a:t>
            </a:r>
            <a:r>
              <a:rPr lang="en-US" dirty="0" smtClean="0"/>
              <a:t>b2b – </a:t>
            </a:r>
            <a:r>
              <a:rPr lang="ru-RU" dirty="0" smtClean="0"/>
              <a:t>инвестиционные проекты</a:t>
            </a:r>
            <a:endParaRPr lang="ru-RU" dirty="0"/>
          </a:p>
        </p:txBody>
      </p:sp>
      <p:sp>
        <p:nvSpPr>
          <p:cNvPr id="5" name="Содержимое 4"/>
          <p:cNvSpPr>
            <a:spLocks noGrp="1"/>
          </p:cNvSpPr>
          <p:nvPr>
            <p:ph sz="half" idx="1"/>
          </p:nvPr>
        </p:nvSpPr>
        <p:spPr>
          <a:xfrm>
            <a:off x="304800" y="1928806"/>
            <a:ext cx="4191000" cy="3341694"/>
          </a:xfrm>
        </p:spPr>
        <p:txBody>
          <a:bodyPr>
            <a:normAutofit/>
          </a:bodyPr>
          <a:lstStyle/>
          <a:p>
            <a:pPr>
              <a:buFont typeface="Wingdings" pitchFamily="2" charset="2"/>
              <a:buChar char="Ø"/>
              <a:defRPr/>
            </a:pPr>
            <a:r>
              <a:rPr lang="ru-RU" sz="2200" dirty="0" smtClean="0"/>
              <a:t>Зауралье</a:t>
            </a:r>
          </a:p>
          <a:p>
            <a:pPr>
              <a:buFont typeface="Wingdings" pitchFamily="2" charset="2"/>
              <a:buChar char="Ø"/>
              <a:defRPr/>
            </a:pPr>
            <a:r>
              <a:rPr lang="ru-RU" sz="2200" dirty="0" smtClean="0"/>
              <a:t>Забайкалье</a:t>
            </a:r>
          </a:p>
          <a:p>
            <a:pPr lvl="0">
              <a:buFont typeface="Wingdings" pitchFamily="2" charset="2"/>
              <a:buChar char="Ø"/>
              <a:defRPr/>
            </a:pPr>
            <a:r>
              <a:rPr lang="ru-RU" sz="2200" dirty="0" smtClean="0"/>
              <a:t>Дальний Восток</a:t>
            </a:r>
          </a:p>
          <a:p>
            <a:pPr lvl="0">
              <a:buFont typeface="Wingdings" pitchFamily="2" charset="2"/>
              <a:buChar char="Ø"/>
              <a:defRPr/>
            </a:pPr>
            <a:r>
              <a:rPr lang="ru-RU" sz="2200" dirty="0" smtClean="0"/>
              <a:t>Сочи</a:t>
            </a:r>
            <a:endParaRPr lang="en-US" sz="2200" dirty="0" smtClean="0"/>
          </a:p>
        </p:txBody>
      </p:sp>
      <p:sp>
        <p:nvSpPr>
          <p:cNvPr id="6" name="Содержимое 5"/>
          <p:cNvSpPr>
            <a:spLocks noGrp="1"/>
          </p:cNvSpPr>
          <p:nvPr>
            <p:ph sz="half" idx="2"/>
          </p:nvPr>
        </p:nvSpPr>
        <p:spPr>
          <a:xfrm>
            <a:off x="4648200" y="1928806"/>
            <a:ext cx="4343400" cy="3341694"/>
          </a:xfrm>
        </p:spPr>
        <p:txBody>
          <a:bodyPr>
            <a:normAutofit/>
          </a:bodyPr>
          <a:lstStyle/>
          <a:p>
            <a:endParaRPr lang="ru-RU" sz="2000" dirty="0"/>
          </a:p>
        </p:txBody>
      </p:sp>
      <p:sp>
        <p:nvSpPr>
          <p:cNvPr id="3" name="Скругленный прямоугольник 4"/>
          <p:cNvSpPr/>
          <p:nvPr/>
        </p:nvSpPr>
        <p:spPr>
          <a:xfrm>
            <a:off x="428596" y="1142988"/>
            <a:ext cx="504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РАЗВИТИЕ РЕГИОНОВ</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8"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Агро</a:t>
            </a:r>
            <a:r>
              <a:rPr lang="ru-RU" dirty="0" smtClean="0"/>
              <a:t> </a:t>
            </a:r>
            <a:r>
              <a:rPr lang="en-US" dirty="0" smtClean="0"/>
              <a:t>b2b – </a:t>
            </a:r>
            <a:r>
              <a:rPr lang="ru-RU" dirty="0" smtClean="0"/>
              <a:t>инвестиционные проекты</a:t>
            </a:r>
            <a:endParaRPr lang="ru-RU" dirty="0"/>
          </a:p>
        </p:txBody>
      </p:sp>
      <p:sp>
        <p:nvSpPr>
          <p:cNvPr id="3" name="Содержимое 2"/>
          <p:cNvSpPr>
            <a:spLocks noGrp="1"/>
          </p:cNvSpPr>
          <p:nvPr>
            <p:ph sz="half" idx="1"/>
          </p:nvPr>
        </p:nvSpPr>
        <p:spPr>
          <a:xfrm>
            <a:off x="304800" y="2071682"/>
            <a:ext cx="4191000" cy="3198818"/>
          </a:xfrm>
        </p:spPr>
        <p:txBody>
          <a:bodyPr>
            <a:normAutofit/>
          </a:bodyPr>
          <a:lstStyle/>
          <a:p>
            <a:pPr>
              <a:buFont typeface="Wingdings" pitchFamily="2" charset="2"/>
              <a:buChar char="Ø"/>
            </a:pPr>
            <a:r>
              <a:rPr lang="ru-RU" sz="2200" dirty="0" smtClean="0"/>
              <a:t>Внутренние рынки</a:t>
            </a:r>
          </a:p>
          <a:p>
            <a:pPr lvl="1">
              <a:buFont typeface="Wingdings" pitchFamily="2" charset="2"/>
              <a:buChar char="Ø"/>
            </a:pPr>
            <a:r>
              <a:rPr lang="ru-RU" sz="2200" dirty="0" smtClean="0"/>
              <a:t>Регионы</a:t>
            </a:r>
          </a:p>
          <a:p>
            <a:pPr lvl="1">
              <a:buFont typeface="Wingdings" pitchFamily="2" charset="2"/>
              <a:buChar char="Ø"/>
            </a:pPr>
            <a:r>
              <a:rPr lang="ru-RU" sz="2200" dirty="0" smtClean="0"/>
              <a:t>Муниципальные образования</a:t>
            </a:r>
          </a:p>
        </p:txBody>
      </p:sp>
      <p:sp>
        <p:nvSpPr>
          <p:cNvPr id="4" name="Содержимое 3"/>
          <p:cNvSpPr>
            <a:spLocks noGrp="1"/>
          </p:cNvSpPr>
          <p:nvPr>
            <p:ph sz="half" idx="2"/>
          </p:nvPr>
        </p:nvSpPr>
        <p:spPr>
          <a:xfrm>
            <a:off x="4648200" y="2071682"/>
            <a:ext cx="4343400" cy="3198818"/>
          </a:xfrm>
        </p:spPr>
        <p:txBody>
          <a:bodyPr>
            <a:normAutofit/>
          </a:bodyPr>
          <a:lstStyle/>
          <a:p>
            <a:pPr>
              <a:buFont typeface="Wingdings" pitchFamily="2" charset="2"/>
              <a:buChar char="Ø"/>
            </a:pPr>
            <a:r>
              <a:rPr lang="ru-RU" sz="2200" dirty="0" smtClean="0"/>
              <a:t>Внешние рынки</a:t>
            </a:r>
          </a:p>
          <a:p>
            <a:pPr lvl="1">
              <a:buFont typeface="Wingdings" pitchFamily="2" charset="2"/>
              <a:buChar char="Ø"/>
            </a:pPr>
            <a:r>
              <a:rPr lang="ru-RU" sz="2200" dirty="0" smtClean="0"/>
              <a:t>Политические и торговые отношения (страны АТЭС, ЕС, БРИК, СНГ и т.д.)</a:t>
            </a:r>
          </a:p>
          <a:p>
            <a:pPr lvl="1">
              <a:buFont typeface="Wingdings" pitchFamily="2" charset="2"/>
              <a:buChar char="Ø"/>
            </a:pPr>
            <a:r>
              <a:rPr lang="ru-RU" sz="2200" dirty="0" smtClean="0"/>
              <a:t>ВТО, Мировые тенденции и глобализация</a:t>
            </a:r>
          </a:p>
        </p:txBody>
      </p:sp>
      <p:sp>
        <p:nvSpPr>
          <p:cNvPr id="6" name="Скругленный прямоугольник 4"/>
          <p:cNvSpPr/>
          <p:nvPr/>
        </p:nvSpPr>
        <p:spPr>
          <a:xfrm>
            <a:off x="428596" y="1142988"/>
            <a:ext cx="5040000" cy="576000"/>
          </a:xfrm>
          <a:prstGeom prst="roundRect">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ФОРМИРОВАНИЕ И РАЗВИТИЕ РЫНКОВ</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8"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2000"/>
                                        <p:tgtEl>
                                          <p:spTgt spid="4">
                                            <p:txEl>
                                              <p:pRg st="0" end="0"/>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2000"/>
                                        <p:tgtEl>
                                          <p:spTgt spid="4">
                                            <p:txEl>
                                              <p:pRg st="1" end="1"/>
                                            </p:txEl>
                                          </p:spTgt>
                                        </p:tgtEl>
                                      </p:cBhvr>
                                    </p:animEffect>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D:\ak\Визитки\agrob2b-logo.png"/>
          <p:cNvPicPr>
            <a:picLocks noChangeAspect="1" noChangeArrowheads="1"/>
          </p:cNvPicPr>
          <p:nvPr/>
        </p:nvPicPr>
        <p:blipFill>
          <a:blip r:embed="rId4"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
        <p:nvSpPr>
          <p:cNvPr id="2" name="Заголовок 1"/>
          <p:cNvSpPr>
            <a:spLocks noGrp="1"/>
          </p:cNvSpPr>
          <p:nvPr>
            <p:ph type="title"/>
          </p:nvPr>
        </p:nvSpPr>
        <p:spPr/>
        <p:txBody>
          <a:bodyPr>
            <a:normAutofit/>
          </a:bodyPr>
          <a:lstStyle/>
          <a:p>
            <a:r>
              <a:rPr lang="ru-RU" sz="3200" dirty="0" smtClean="0"/>
              <a:t>Пример: липецкая область (сейчас)</a:t>
            </a:r>
            <a:endParaRPr lang="ru-RU" sz="3200" dirty="0"/>
          </a:p>
        </p:txBody>
      </p:sp>
      <p:sp>
        <p:nvSpPr>
          <p:cNvPr id="5" name="Скругленный прямоугольник 5"/>
          <p:cNvSpPr/>
          <p:nvPr/>
        </p:nvSpPr>
        <p:spPr>
          <a:xfrm>
            <a:off x="411736" y="1137367"/>
            <a:ext cx="1285884" cy="505686"/>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sz="1400" dirty="0" smtClean="0">
                <a:solidFill>
                  <a:srgbClr val="FFFF00"/>
                </a:solidFill>
              </a:rPr>
              <a:t>Минсельхоз РФ</a:t>
            </a:r>
            <a:endParaRPr lang="ru-RU" sz="1400" dirty="0">
              <a:solidFill>
                <a:srgbClr val="FFFF00"/>
              </a:solidFill>
            </a:endParaRPr>
          </a:p>
        </p:txBody>
      </p:sp>
      <p:sp>
        <p:nvSpPr>
          <p:cNvPr id="6" name="Скругленный прямоугольник 1"/>
          <p:cNvSpPr/>
          <p:nvPr/>
        </p:nvSpPr>
        <p:spPr>
          <a:xfrm>
            <a:off x="411736" y="1714492"/>
            <a:ext cx="1285884" cy="505686"/>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sz="1200" dirty="0" err="1" smtClean="0">
                <a:solidFill>
                  <a:srgbClr val="FFFF00"/>
                </a:solidFill>
              </a:rPr>
              <a:t>Росагролизинг</a:t>
            </a:r>
            <a:endParaRPr lang="ru-RU" sz="1200" dirty="0">
              <a:solidFill>
                <a:srgbClr val="FFFF00"/>
              </a:solidFill>
            </a:endParaRPr>
          </a:p>
        </p:txBody>
      </p:sp>
      <p:sp>
        <p:nvSpPr>
          <p:cNvPr id="7" name="Скругленный прямоугольник 11"/>
          <p:cNvSpPr/>
          <p:nvPr/>
        </p:nvSpPr>
        <p:spPr>
          <a:xfrm>
            <a:off x="3428992" y="1142988"/>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5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Крупные хозяйства Липецкой обл.</a:t>
            </a:r>
            <a:endParaRPr lang="ru-RU" sz="105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9" name="Правая фигурная скобка 8"/>
          <p:cNvSpPr/>
          <p:nvPr/>
        </p:nvSpPr>
        <p:spPr>
          <a:xfrm>
            <a:off x="1714480" y="1071550"/>
            <a:ext cx="170113" cy="1153999"/>
          </a:xfrm>
          <a:prstGeom prst="rightBrace">
            <a:avLst>
              <a:gd name="adj1" fmla="val 8333"/>
              <a:gd name="adj2" fmla="val 2965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10" name="Стрелка вправо 9"/>
          <p:cNvSpPr/>
          <p:nvPr/>
        </p:nvSpPr>
        <p:spPr>
          <a:xfrm>
            <a:off x="2071670" y="1214425"/>
            <a:ext cx="1214407" cy="451566"/>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b="1" dirty="0" smtClean="0">
                <a:solidFill>
                  <a:schemeClr val="bg1"/>
                </a:solidFill>
              </a:rPr>
              <a:t>6.5</a:t>
            </a:r>
            <a:r>
              <a:rPr lang="ru-RU" sz="1200" dirty="0" smtClean="0">
                <a:solidFill>
                  <a:schemeClr val="bg1"/>
                </a:solidFill>
              </a:rPr>
              <a:t> млрд. </a:t>
            </a:r>
            <a:r>
              <a:rPr lang="ru-RU" sz="1200" dirty="0" err="1" smtClean="0">
                <a:solidFill>
                  <a:schemeClr val="bg1"/>
                </a:solidFill>
              </a:rPr>
              <a:t>руб</a:t>
            </a:r>
            <a:endParaRPr lang="ru-RU" sz="1200" dirty="0">
              <a:solidFill>
                <a:schemeClr val="bg1"/>
              </a:solidFill>
            </a:endParaRPr>
          </a:p>
        </p:txBody>
      </p:sp>
      <p:sp>
        <p:nvSpPr>
          <p:cNvPr id="14" name="Стрелка вниз 13"/>
          <p:cNvSpPr/>
          <p:nvPr/>
        </p:nvSpPr>
        <p:spPr>
          <a:xfrm rot="1461823">
            <a:off x="3744271" y="1892434"/>
            <a:ext cx="289145" cy="5519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20005578">
            <a:off x="4254801" y="1923627"/>
            <a:ext cx="289145" cy="5519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кругленный прямоугольник 11"/>
          <p:cNvSpPr/>
          <p:nvPr/>
        </p:nvSpPr>
        <p:spPr>
          <a:xfrm>
            <a:off x="2571736" y="2494690"/>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10,200 животных</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18" name="Скругленный прямоугольник 11"/>
          <p:cNvSpPr/>
          <p:nvPr/>
        </p:nvSpPr>
        <p:spPr>
          <a:xfrm>
            <a:off x="4412264" y="2494690"/>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5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Прибыль 15%годовых</a:t>
            </a:r>
            <a:endParaRPr lang="ru-RU" sz="105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16" name="Правая фигурная скобка 15"/>
          <p:cNvSpPr/>
          <p:nvPr/>
        </p:nvSpPr>
        <p:spPr>
          <a:xfrm rot="5400000">
            <a:off x="3929058" y="1428740"/>
            <a:ext cx="500066" cy="3643338"/>
          </a:xfrm>
          <a:prstGeom prst="rightBrace">
            <a:avLst>
              <a:gd name="adj1" fmla="val 8333"/>
              <a:gd name="adj2" fmla="val 4969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ru-RU"/>
          </a:p>
        </p:txBody>
      </p:sp>
      <p:sp>
        <p:nvSpPr>
          <p:cNvPr id="20" name="Выгнутая вверх стрелка 19"/>
          <p:cNvSpPr/>
          <p:nvPr/>
        </p:nvSpPr>
        <p:spPr>
          <a:xfrm rot="12199167">
            <a:off x="632185" y="2907505"/>
            <a:ext cx="3569260" cy="1406644"/>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21" name="Прямоугольная выноска 20"/>
          <p:cNvSpPr/>
          <p:nvPr/>
        </p:nvSpPr>
        <p:spPr>
          <a:xfrm>
            <a:off x="214282" y="4357698"/>
            <a:ext cx="1785950" cy="1071570"/>
          </a:xfrm>
          <a:prstGeom prst="wedgeRectCallout">
            <a:avLst>
              <a:gd name="adj1" fmla="val 33914"/>
              <a:gd name="adj2" fmla="val -73573"/>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t>Возврат вложенных средств + 15% прибыль </a:t>
            </a:r>
          </a:p>
          <a:p>
            <a:pPr algn="ctr"/>
            <a:r>
              <a:rPr lang="ru-RU" sz="1200" dirty="0" smtClean="0"/>
              <a:t>6.5млрд +975млн руб.</a:t>
            </a:r>
            <a:endParaRPr lang="ru-RU" sz="1200" dirty="0"/>
          </a:p>
        </p:txBody>
      </p:sp>
      <p:sp>
        <p:nvSpPr>
          <p:cNvPr id="22" name="TextBox 21"/>
          <p:cNvSpPr txBox="1"/>
          <p:nvPr/>
        </p:nvSpPr>
        <p:spPr>
          <a:xfrm>
            <a:off x="6500826" y="1857368"/>
            <a:ext cx="1796517" cy="923330"/>
          </a:xfrm>
          <a:prstGeom prst="rect">
            <a:avLst/>
          </a:prstGeom>
          <a:noFill/>
        </p:spPr>
        <p:txBody>
          <a:bodyPr wrap="none" rtlCol="0">
            <a:spAutoFit/>
          </a:bodyPr>
          <a:lstStyle/>
          <a:p>
            <a:r>
              <a:rPr lang="ru-RU" dirty="0" smtClean="0"/>
              <a:t>Налоги</a:t>
            </a:r>
          </a:p>
          <a:p>
            <a:r>
              <a:rPr lang="ru-RU" dirty="0" smtClean="0"/>
              <a:t>Рабочие места</a:t>
            </a:r>
          </a:p>
          <a:p>
            <a:r>
              <a:rPr lang="ru-RU" dirty="0" smtClean="0"/>
              <a:t>Инфраструктура</a:t>
            </a:r>
            <a:endParaRPr lang="ru-RU" dirty="0"/>
          </a:p>
        </p:txBody>
      </p:sp>
      <p:sp>
        <p:nvSpPr>
          <p:cNvPr id="23" name="Скругленный прямоугольник 11"/>
          <p:cNvSpPr/>
          <p:nvPr/>
        </p:nvSpPr>
        <p:spPr>
          <a:xfrm>
            <a:off x="4714876" y="3714756"/>
            <a:ext cx="1571636"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Навоз</a:t>
            </a:r>
          </a:p>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612 т/день</a:t>
            </a:r>
          </a:p>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224,000 т/год</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24" name="Скругленный прямоугольник 11"/>
          <p:cNvSpPr/>
          <p:nvPr/>
        </p:nvSpPr>
        <p:spPr>
          <a:xfrm>
            <a:off x="4786314" y="4429136"/>
            <a:ext cx="1571636"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Прочие органические отходы</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25" name="TextBox 24"/>
          <p:cNvSpPr txBox="1"/>
          <p:nvPr/>
        </p:nvSpPr>
        <p:spPr>
          <a:xfrm>
            <a:off x="6613371" y="3289548"/>
            <a:ext cx="2530629" cy="1477328"/>
          </a:xfrm>
          <a:prstGeom prst="rect">
            <a:avLst/>
          </a:prstGeom>
          <a:noFill/>
        </p:spPr>
        <p:txBody>
          <a:bodyPr wrap="square" rtlCol="0">
            <a:spAutoFit/>
          </a:bodyPr>
          <a:lstStyle/>
          <a:p>
            <a:r>
              <a:rPr lang="ru-RU" dirty="0" smtClean="0"/>
              <a:t>Загрязнение среды</a:t>
            </a:r>
          </a:p>
          <a:p>
            <a:r>
              <a:rPr lang="ru-RU" dirty="0" smtClean="0"/>
              <a:t>Место для захоронения</a:t>
            </a:r>
          </a:p>
          <a:p>
            <a:r>
              <a:rPr lang="ru-RU" dirty="0" smtClean="0"/>
              <a:t>Неэффективное использование инвестиций</a:t>
            </a:r>
          </a:p>
        </p:txBody>
      </p:sp>
      <p:pic>
        <p:nvPicPr>
          <p:cNvPr id="26"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4" grpId="0" animBg="1"/>
      <p:bldP spid="15" grpId="0" animBg="1"/>
      <p:bldP spid="17" grpId="0" animBg="1"/>
      <p:bldP spid="18" grpId="0" animBg="1"/>
      <p:bldP spid="16" grpId="0" animBg="1"/>
      <p:bldP spid="20" grpId="0" animBg="1"/>
      <p:bldP spid="21" grpId="0" animBg="1"/>
      <p:bldP spid="22" grpId="0"/>
      <p:bldP spid="23" grpId="0" animBg="1"/>
      <p:bldP spid="24" grpId="0" animBg="1"/>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трелка углом вверх 36"/>
          <p:cNvSpPr/>
          <p:nvPr/>
        </p:nvSpPr>
        <p:spPr>
          <a:xfrm flipH="1">
            <a:off x="428596" y="2285996"/>
            <a:ext cx="2357454" cy="2357454"/>
          </a:xfrm>
          <a:prstGeom prst="bentUpArrow">
            <a:avLst>
              <a:gd name="adj1" fmla="val 8921"/>
              <a:gd name="adj2" fmla="val 8958"/>
              <a:gd name="adj3" fmla="val 17757"/>
            </a:avLst>
          </a:prstGeom>
          <a:solidFill>
            <a:srgbClr val="00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8" name="Стрелка углом вверх 37"/>
          <p:cNvSpPr/>
          <p:nvPr/>
        </p:nvSpPr>
        <p:spPr>
          <a:xfrm flipH="1">
            <a:off x="928662" y="2285996"/>
            <a:ext cx="1714512" cy="1714512"/>
          </a:xfrm>
          <a:prstGeom prst="bentUpArrow">
            <a:avLst>
              <a:gd name="adj1" fmla="val 14190"/>
              <a:gd name="adj2" fmla="val 13984"/>
              <a:gd name="adj3" fmla="val 24729"/>
            </a:avLst>
          </a:prstGeom>
          <a:solidFill>
            <a:srgbClr val="FF006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2786050" y="4214822"/>
            <a:ext cx="5715040" cy="1357322"/>
          </a:xfrm>
          <a:prstGeom prst="rect">
            <a:avLst/>
          </a:prstGeom>
          <a:solidFill>
            <a:srgbClr val="00CC00">
              <a:alpha val="27059"/>
            </a:srgbClr>
          </a:solidFill>
        </p:spPr>
        <p:style>
          <a:lnRef idx="0">
            <a:schemeClr val="accent1"/>
          </a:lnRef>
          <a:fillRef idx="3">
            <a:schemeClr val="accent1"/>
          </a:fillRef>
          <a:effectRef idx="3">
            <a:schemeClr val="accent1"/>
          </a:effectRef>
          <a:fontRef idx="minor">
            <a:schemeClr val="lt1"/>
          </a:fontRef>
        </p:style>
        <p:txBody>
          <a:bodyPr rtlCol="0" anchor="ctr"/>
          <a:lstStyle/>
          <a:p>
            <a:endParaRPr lang="ru-RU" dirty="0"/>
          </a:p>
        </p:txBody>
      </p:sp>
      <p:pic>
        <p:nvPicPr>
          <p:cNvPr id="13" name="Picture 2" descr="D:\ak\Визитки\agrob2b-logo.png"/>
          <p:cNvPicPr>
            <a:picLocks noChangeAspect="1" noChangeArrowheads="1"/>
          </p:cNvPicPr>
          <p:nvPr/>
        </p:nvPicPr>
        <p:blipFill>
          <a:blip r:embed="rId4" cstate="print"/>
          <a:srcRect/>
          <a:stretch>
            <a:fillRect/>
          </a:stretch>
        </p:blipFill>
        <p:spPr bwMode="auto">
          <a:xfrm>
            <a:off x="8634557" y="5212144"/>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
        <p:nvSpPr>
          <p:cNvPr id="2" name="Заголовок 1"/>
          <p:cNvSpPr>
            <a:spLocks noGrp="1"/>
          </p:cNvSpPr>
          <p:nvPr>
            <p:ph type="title"/>
          </p:nvPr>
        </p:nvSpPr>
        <p:spPr>
          <a:xfrm>
            <a:off x="304800" y="373050"/>
            <a:ext cx="8686800" cy="698500"/>
          </a:xfrm>
        </p:spPr>
        <p:txBody>
          <a:bodyPr>
            <a:normAutofit/>
          </a:bodyPr>
          <a:lstStyle/>
          <a:p>
            <a:r>
              <a:rPr lang="ru-RU" sz="2800" dirty="0" smtClean="0"/>
              <a:t>Пример: липецкая область (планируемая)</a:t>
            </a:r>
            <a:endParaRPr lang="ru-RU" sz="2800" dirty="0"/>
          </a:p>
        </p:txBody>
      </p:sp>
      <p:sp>
        <p:nvSpPr>
          <p:cNvPr id="5" name="Скругленный прямоугольник 5"/>
          <p:cNvSpPr/>
          <p:nvPr/>
        </p:nvSpPr>
        <p:spPr>
          <a:xfrm>
            <a:off x="411736" y="1137367"/>
            <a:ext cx="1285884" cy="505686"/>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sz="1400" dirty="0" smtClean="0">
                <a:solidFill>
                  <a:srgbClr val="FFFF00"/>
                </a:solidFill>
              </a:rPr>
              <a:t>Минсельхоз РФ</a:t>
            </a:r>
            <a:endParaRPr lang="ru-RU" sz="1400" dirty="0">
              <a:solidFill>
                <a:srgbClr val="FFFF00"/>
              </a:solidFill>
            </a:endParaRPr>
          </a:p>
        </p:txBody>
      </p:sp>
      <p:sp>
        <p:nvSpPr>
          <p:cNvPr id="6" name="Скругленный прямоугольник 1"/>
          <p:cNvSpPr/>
          <p:nvPr/>
        </p:nvSpPr>
        <p:spPr>
          <a:xfrm>
            <a:off x="411736" y="1714492"/>
            <a:ext cx="1285884" cy="505686"/>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sz="1200" dirty="0" err="1" smtClean="0">
                <a:solidFill>
                  <a:srgbClr val="FFFF00"/>
                </a:solidFill>
              </a:rPr>
              <a:t>Росагролизинг</a:t>
            </a:r>
            <a:endParaRPr lang="ru-RU" sz="1200" dirty="0">
              <a:solidFill>
                <a:srgbClr val="FFFF00"/>
              </a:solidFill>
            </a:endParaRPr>
          </a:p>
        </p:txBody>
      </p:sp>
      <p:sp>
        <p:nvSpPr>
          <p:cNvPr id="7" name="Скругленный прямоугольник 11"/>
          <p:cNvSpPr/>
          <p:nvPr/>
        </p:nvSpPr>
        <p:spPr>
          <a:xfrm>
            <a:off x="3428992" y="1142988"/>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5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Крупные хозяйства Липецкой обл.</a:t>
            </a:r>
            <a:endParaRPr lang="ru-RU" sz="105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9" name="Правая фигурная скобка 8"/>
          <p:cNvSpPr/>
          <p:nvPr/>
        </p:nvSpPr>
        <p:spPr>
          <a:xfrm>
            <a:off x="1714480" y="1071550"/>
            <a:ext cx="170113" cy="1153999"/>
          </a:xfrm>
          <a:prstGeom prst="rightBrace">
            <a:avLst>
              <a:gd name="adj1" fmla="val 8333"/>
              <a:gd name="adj2" fmla="val 2965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10" name="Стрелка вправо 9"/>
          <p:cNvSpPr/>
          <p:nvPr/>
        </p:nvSpPr>
        <p:spPr>
          <a:xfrm>
            <a:off x="2071670" y="1214425"/>
            <a:ext cx="1214407" cy="451566"/>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b="1" dirty="0" smtClean="0">
                <a:solidFill>
                  <a:schemeClr val="bg1"/>
                </a:solidFill>
              </a:rPr>
              <a:t>6.5</a:t>
            </a:r>
            <a:r>
              <a:rPr lang="ru-RU" sz="1200" dirty="0" smtClean="0">
                <a:solidFill>
                  <a:schemeClr val="bg1"/>
                </a:solidFill>
              </a:rPr>
              <a:t> млрд. </a:t>
            </a:r>
            <a:r>
              <a:rPr lang="ru-RU" sz="1200" dirty="0" err="1" smtClean="0">
                <a:solidFill>
                  <a:schemeClr val="bg1"/>
                </a:solidFill>
              </a:rPr>
              <a:t>руб</a:t>
            </a:r>
            <a:endParaRPr lang="ru-RU" sz="1200" dirty="0">
              <a:solidFill>
                <a:schemeClr val="bg1"/>
              </a:solidFill>
            </a:endParaRPr>
          </a:p>
        </p:txBody>
      </p:sp>
      <p:sp>
        <p:nvSpPr>
          <p:cNvPr id="14" name="Стрелка вниз 13"/>
          <p:cNvSpPr/>
          <p:nvPr/>
        </p:nvSpPr>
        <p:spPr>
          <a:xfrm rot="1461823">
            <a:off x="3744271" y="1892434"/>
            <a:ext cx="289145" cy="551913"/>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5" name="Стрелка вниз 14"/>
          <p:cNvSpPr/>
          <p:nvPr/>
        </p:nvSpPr>
        <p:spPr>
          <a:xfrm rot="20005578">
            <a:off x="4254801" y="1923627"/>
            <a:ext cx="289145" cy="551913"/>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7" name="Скругленный прямоугольник 11"/>
          <p:cNvSpPr/>
          <p:nvPr/>
        </p:nvSpPr>
        <p:spPr>
          <a:xfrm>
            <a:off x="2786050" y="2494690"/>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10,200 животных</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18" name="Скругленный прямоугольник 11"/>
          <p:cNvSpPr/>
          <p:nvPr/>
        </p:nvSpPr>
        <p:spPr>
          <a:xfrm>
            <a:off x="4412264" y="2494690"/>
            <a:ext cx="1285884" cy="5056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5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Прибыль 15%годовых</a:t>
            </a:r>
            <a:endParaRPr lang="ru-RU" sz="105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16" name="Правая фигурная скобка 15"/>
          <p:cNvSpPr/>
          <p:nvPr/>
        </p:nvSpPr>
        <p:spPr>
          <a:xfrm rot="5400000">
            <a:off x="4071934" y="1571616"/>
            <a:ext cx="500066" cy="3357586"/>
          </a:xfrm>
          <a:prstGeom prst="rightBrace">
            <a:avLst>
              <a:gd name="adj1" fmla="val 8333"/>
              <a:gd name="adj2" fmla="val 4969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ru-RU"/>
          </a:p>
        </p:txBody>
      </p:sp>
      <p:sp>
        <p:nvSpPr>
          <p:cNvPr id="21" name="Прямоугольная выноска 20"/>
          <p:cNvSpPr/>
          <p:nvPr/>
        </p:nvSpPr>
        <p:spPr>
          <a:xfrm>
            <a:off x="1428728" y="2714623"/>
            <a:ext cx="1143008" cy="857257"/>
          </a:xfrm>
          <a:prstGeom prst="wedgeRectCallout">
            <a:avLst>
              <a:gd name="adj1" fmla="val -60648"/>
              <a:gd name="adj2" fmla="val -10072"/>
            </a:avLst>
          </a:prstGeom>
          <a:solidFill>
            <a:srgbClr val="FF0066">
              <a:alpha val="38824"/>
            </a:srgb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900" dirty="0" smtClean="0"/>
              <a:t>Возврат вложенных средств + 15% прибыль </a:t>
            </a:r>
          </a:p>
          <a:p>
            <a:pPr algn="ctr"/>
            <a:r>
              <a:rPr lang="ru-RU" sz="900" dirty="0" smtClean="0"/>
              <a:t>6.5млрд +975млн руб.</a:t>
            </a:r>
            <a:endParaRPr lang="ru-RU" sz="900" dirty="0"/>
          </a:p>
        </p:txBody>
      </p:sp>
      <p:sp>
        <p:nvSpPr>
          <p:cNvPr id="22" name="TextBox 21"/>
          <p:cNvSpPr txBox="1"/>
          <p:nvPr/>
        </p:nvSpPr>
        <p:spPr>
          <a:xfrm>
            <a:off x="6500826" y="1142988"/>
            <a:ext cx="1796517" cy="923330"/>
          </a:xfrm>
          <a:prstGeom prst="rect">
            <a:avLst/>
          </a:prstGeom>
          <a:noFill/>
        </p:spPr>
        <p:txBody>
          <a:bodyPr wrap="none" rtlCol="0">
            <a:spAutoFit/>
          </a:bodyPr>
          <a:lstStyle/>
          <a:p>
            <a:r>
              <a:rPr lang="ru-RU" dirty="0" smtClean="0"/>
              <a:t>Налоги</a:t>
            </a:r>
          </a:p>
          <a:p>
            <a:r>
              <a:rPr lang="ru-RU" dirty="0" smtClean="0"/>
              <a:t>Рабочие места</a:t>
            </a:r>
          </a:p>
          <a:p>
            <a:r>
              <a:rPr lang="ru-RU" dirty="0" smtClean="0"/>
              <a:t>Инфраструктура</a:t>
            </a:r>
            <a:endParaRPr lang="ru-RU" dirty="0"/>
          </a:p>
        </p:txBody>
      </p:sp>
      <p:sp>
        <p:nvSpPr>
          <p:cNvPr id="23" name="Скругленный прямоугольник 11"/>
          <p:cNvSpPr/>
          <p:nvPr/>
        </p:nvSpPr>
        <p:spPr>
          <a:xfrm>
            <a:off x="2786050" y="3566260"/>
            <a:ext cx="1428760" cy="505686"/>
          </a:xfrm>
          <a:prstGeom prst="roundRect">
            <a:avLst/>
          </a:prstGeom>
          <a:solidFill>
            <a:srgbClr val="FF0066"/>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Навоз</a:t>
            </a:r>
          </a:p>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612 т/день</a:t>
            </a:r>
          </a:p>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224,000 т/год</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24" name="Скругленный прямоугольник 11"/>
          <p:cNvSpPr/>
          <p:nvPr/>
        </p:nvSpPr>
        <p:spPr>
          <a:xfrm>
            <a:off x="4357686" y="3566260"/>
            <a:ext cx="1571636" cy="505686"/>
          </a:xfrm>
          <a:prstGeom prst="roundRect">
            <a:avLst/>
          </a:prstGeom>
          <a:solidFill>
            <a:srgbClr val="FF0066"/>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Прочие органические отходы</a:t>
            </a:r>
            <a:endParaRPr lang="ru-RU" sz="11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25" name="TextBox 24"/>
          <p:cNvSpPr txBox="1"/>
          <p:nvPr/>
        </p:nvSpPr>
        <p:spPr>
          <a:xfrm>
            <a:off x="6613371" y="2143120"/>
            <a:ext cx="2530629" cy="1754326"/>
          </a:xfrm>
          <a:prstGeom prst="rect">
            <a:avLst/>
          </a:prstGeom>
          <a:noFill/>
        </p:spPr>
        <p:txBody>
          <a:bodyPr wrap="square" rtlCol="0">
            <a:spAutoFit/>
          </a:bodyPr>
          <a:lstStyle/>
          <a:p>
            <a:r>
              <a:rPr lang="ru-RU" dirty="0" smtClean="0"/>
              <a:t>Загрязнение среды</a:t>
            </a:r>
          </a:p>
          <a:p>
            <a:r>
              <a:rPr lang="ru-RU" dirty="0" smtClean="0"/>
              <a:t>Расходы на  захоронение ОО</a:t>
            </a:r>
          </a:p>
          <a:p>
            <a:r>
              <a:rPr lang="ru-RU" dirty="0" smtClean="0"/>
              <a:t>Неэффективное использование инвестиций</a:t>
            </a:r>
          </a:p>
        </p:txBody>
      </p:sp>
      <p:sp>
        <p:nvSpPr>
          <p:cNvPr id="29" name="TextBox 28"/>
          <p:cNvSpPr txBox="1"/>
          <p:nvPr/>
        </p:nvSpPr>
        <p:spPr>
          <a:xfrm>
            <a:off x="2857488" y="5214954"/>
            <a:ext cx="2099140" cy="338554"/>
          </a:xfrm>
          <a:prstGeom prst="rect">
            <a:avLst/>
          </a:prstGeom>
          <a:noFill/>
        </p:spPr>
        <p:txBody>
          <a:bodyPr wrap="square" rtlCol="0">
            <a:spAutoFit/>
          </a:bodyPr>
          <a:lstStyle/>
          <a:p>
            <a:r>
              <a:rPr lang="ru-RU" sz="1600" dirty="0" smtClean="0">
                <a:solidFill>
                  <a:schemeClr val="bg1"/>
                </a:solidFill>
              </a:rPr>
              <a:t>Переработка отходов</a:t>
            </a:r>
            <a:endParaRPr lang="ru-RU" sz="1600" dirty="0">
              <a:solidFill>
                <a:schemeClr val="bg1"/>
              </a:solidFill>
            </a:endParaRPr>
          </a:p>
        </p:txBody>
      </p:sp>
      <p:sp>
        <p:nvSpPr>
          <p:cNvPr id="31" name="Скругленный прямоугольник 11"/>
          <p:cNvSpPr/>
          <p:nvPr/>
        </p:nvSpPr>
        <p:spPr>
          <a:xfrm>
            <a:off x="2928926" y="4286260"/>
            <a:ext cx="1357322" cy="785818"/>
          </a:xfrm>
          <a:prstGeom prst="roundRect">
            <a:avLst/>
          </a:prstGeom>
          <a:solidFill>
            <a:srgbClr val="00CC00"/>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00" b="1" dirty="0" smtClean="0">
                <a:ln w="11430"/>
                <a:solidFill>
                  <a:srgbClr val="F8F8F8"/>
                </a:solidFill>
                <a:latin typeface="Arial" pitchFamily="34" charset="0"/>
                <a:cs typeface="Arial" pitchFamily="34" charset="0"/>
              </a:rPr>
              <a:t>135,000 тонн </a:t>
            </a:r>
            <a:r>
              <a:rPr lang="ru-RU" sz="1000" b="1" dirty="0" err="1" smtClean="0">
                <a:ln w="11430"/>
                <a:solidFill>
                  <a:srgbClr val="F8F8F8"/>
                </a:solidFill>
                <a:latin typeface="Arial" pitchFamily="34" charset="0"/>
                <a:cs typeface="Arial" pitchFamily="34" charset="0"/>
              </a:rPr>
              <a:t>биогумуса</a:t>
            </a:r>
            <a:endParaRPr lang="ru-RU" sz="1000" b="1" dirty="0" smtClean="0">
              <a:ln w="11430"/>
              <a:solidFill>
                <a:srgbClr val="F8F8F8"/>
              </a:solidFill>
              <a:latin typeface="Arial" pitchFamily="34" charset="0"/>
              <a:cs typeface="Arial" pitchFamily="34" charset="0"/>
            </a:endParaRPr>
          </a:p>
          <a:p>
            <a:pPr algn="ctr"/>
            <a:r>
              <a:rPr lang="ru-RU" sz="1000" b="1" dirty="0" smtClean="0">
                <a:ln w="11430"/>
                <a:solidFill>
                  <a:srgbClr val="F8F8F8"/>
                </a:solidFill>
                <a:latin typeface="Arial" pitchFamily="34" charset="0"/>
                <a:cs typeface="Arial" pitchFamily="34" charset="0"/>
              </a:rPr>
              <a:t>600руб/т</a:t>
            </a:r>
          </a:p>
          <a:p>
            <a:pPr algn="ctr"/>
            <a:r>
              <a:rPr lang="ru-RU" sz="1000" b="1" dirty="0" smtClean="0">
                <a:ln w="11430"/>
                <a:solidFill>
                  <a:srgbClr val="F8F8F8"/>
                </a:solidFill>
                <a:latin typeface="Arial" pitchFamily="34" charset="0"/>
                <a:cs typeface="Arial" pitchFamily="34" charset="0"/>
              </a:rPr>
              <a:t>81млн. руб.</a:t>
            </a:r>
            <a:endParaRPr lang="ru-RU" sz="1000" b="1" dirty="0">
              <a:ln w="11430"/>
              <a:solidFill>
                <a:srgbClr val="F8F8F8"/>
              </a:solidFill>
              <a:latin typeface="Arial" pitchFamily="34" charset="0"/>
              <a:cs typeface="Arial" pitchFamily="34" charset="0"/>
            </a:endParaRPr>
          </a:p>
        </p:txBody>
      </p:sp>
      <p:sp>
        <p:nvSpPr>
          <p:cNvPr id="32" name="Скругленный прямоугольник 11"/>
          <p:cNvSpPr/>
          <p:nvPr/>
        </p:nvSpPr>
        <p:spPr>
          <a:xfrm>
            <a:off x="6143636" y="4286260"/>
            <a:ext cx="1214446" cy="571504"/>
          </a:xfrm>
          <a:prstGeom prst="roundRect">
            <a:avLst/>
          </a:prstGeom>
          <a:solidFill>
            <a:srgbClr val="00CC00"/>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00" b="1" dirty="0" err="1" smtClean="0">
                <a:ln w="11430"/>
                <a:solidFill>
                  <a:srgbClr val="F8F8F8"/>
                </a:solidFill>
                <a:effectLst>
                  <a:outerShdw blurRad="25400" algn="tl" rotWithShape="0">
                    <a:srgbClr val="000000">
                      <a:alpha val="43000"/>
                    </a:srgbClr>
                  </a:outerShdw>
                </a:effectLst>
                <a:latin typeface="Arial" pitchFamily="34" charset="0"/>
                <a:cs typeface="Arial" pitchFamily="34" charset="0"/>
              </a:rPr>
              <a:t>Биогаз</a:t>
            </a:r>
            <a:endParaRPr lang="ru-RU" sz="10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endParaRPr>
          </a:p>
          <a:p>
            <a:pPr algn="ctr"/>
            <a:r>
              <a:rPr lang="ru-RU" sz="1000" b="1" dirty="0" err="1" smtClean="0">
                <a:ln w="11430"/>
                <a:solidFill>
                  <a:srgbClr val="F8F8F8"/>
                </a:solidFill>
                <a:effectLst>
                  <a:outerShdw blurRad="25400" algn="tl" rotWithShape="0">
                    <a:srgbClr val="000000">
                      <a:alpha val="43000"/>
                    </a:srgbClr>
                  </a:outerShdw>
                </a:effectLst>
                <a:latin typeface="Arial" pitchFamily="34" charset="0"/>
                <a:cs typeface="Arial" pitchFamily="34" charset="0"/>
              </a:rPr>
              <a:t>Биодизель</a:t>
            </a:r>
            <a:endParaRPr lang="ru-RU" sz="10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34" name="Скругленный прямоугольник 11"/>
          <p:cNvSpPr/>
          <p:nvPr/>
        </p:nvSpPr>
        <p:spPr>
          <a:xfrm>
            <a:off x="4429124" y="4286260"/>
            <a:ext cx="1571636" cy="642942"/>
          </a:xfrm>
          <a:prstGeom prst="roundRect">
            <a:avLst/>
          </a:prstGeom>
          <a:solidFill>
            <a:srgbClr val="00CC00"/>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00" b="1" dirty="0" err="1" smtClean="0">
                <a:ln w="11430"/>
                <a:solidFill>
                  <a:srgbClr val="F8F8F8"/>
                </a:solidFill>
                <a:effectLst>
                  <a:outerShdw blurRad="25400" algn="tl" rotWithShape="0">
                    <a:srgbClr val="000000">
                      <a:alpha val="43000"/>
                    </a:srgbClr>
                  </a:outerShdw>
                </a:effectLst>
                <a:latin typeface="Arial" pitchFamily="34" charset="0"/>
                <a:cs typeface="Arial" pitchFamily="34" charset="0"/>
              </a:rPr>
              <a:t>Вермитехнологии</a:t>
            </a:r>
            <a:endParaRPr lang="ru-RU" sz="10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endParaRPr>
          </a:p>
          <a:p>
            <a:pPr algn="ctr"/>
            <a:r>
              <a:rPr lang="ru-RU" sz="10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Кормовые белковые добавки</a:t>
            </a:r>
            <a:endParaRPr lang="ru-RU" sz="1000" b="1"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39" name="Прямоугольная выноска 38"/>
          <p:cNvSpPr/>
          <p:nvPr/>
        </p:nvSpPr>
        <p:spPr>
          <a:xfrm>
            <a:off x="500034" y="4857764"/>
            <a:ext cx="1285884" cy="714380"/>
          </a:xfrm>
          <a:prstGeom prst="wedgeRectCallout">
            <a:avLst>
              <a:gd name="adj1" fmla="val 21578"/>
              <a:gd name="adj2" fmla="val -79319"/>
            </a:avLst>
          </a:prstGeom>
          <a:solidFill>
            <a:srgbClr val="00CC00">
              <a:alpha val="38824"/>
            </a:srgb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050" dirty="0" smtClean="0"/>
              <a:t>Дополнительные прибыли</a:t>
            </a:r>
            <a:endParaRPr lang="ru-RU" sz="1050" dirty="0"/>
          </a:p>
        </p:txBody>
      </p:sp>
      <p:sp>
        <p:nvSpPr>
          <p:cNvPr id="28" name="Скругленный прямоугольник 11"/>
          <p:cNvSpPr/>
          <p:nvPr/>
        </p:nvSpPr>
        <p:spPr>
          <a:xfrm>
            <a:off x="6429388" y="5000640"/>
            <a:ext cx="1928826" cy="500066"/>
          </a:xfrm>
          <a:prstGeom prst="roundRect">
            <a:avLst/>
          </a:prstGeom>
          <a:solidFill>
            <a:srgbClr val="00CC00"/>
          </a:solidFill>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000" b="1"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Теплицы и органические продукты питания</a:t>
            </a:r>
          </a:p>
        </p:txBody>
      </p:sp>
      <p:pic>
        <p:nvPicPr>
          <p:cNvPr id="30"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8604448" y="4585692"/>
            <a:ext cx="435007" cy="432048"/>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500"/>
                                        <p:tgtEl>
                                          <p:spTgt spid="3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27" grpId="0" animBg="1"/>
      <p:bldP spid="5" grpId="0" animBg="1"/>
      <p:bldP spid="6" grpId="0" animBg="1"/>
      <p:bldP spid="7" grpId="0" animBg="1"/>
      <p:bldP spid="9" grpId="0" animBg="1"/>
      <p:bldP spid="10" grpId="0" animBg="1"/>
      <p:bldP spid="14" grpId="0" animBg="1"/>
      <p:bldP spid="15" grpId="0" animBg="1"/>
      <p:bldP spid="17" grpId="0" animBg="1"/>
      <p:bldP spid="18" grpId="0" animBg="1"/>
      <p:bldP spid="16" grpId="0" animBg="1"/>
      <p:bldP spid="21" grpId="0" animBg="1"/>
      <p:bldP spid="22" grpId="0"/>
      <p:bldP spid="23" grpId="0" animBg="1"/>
      <p:bldP spid="24" grpId="0" animBg="1"/>
      <p:bldP spid="25" grpId="0"/>
      <p:bldP spid="29" grpId="0"/>
      <p:bldP spid="31" grpId="0" animBg="1"/>
      <p:bldP spid="32" grpId="0" animBg="1"/>
      <p:bldP spid="34" grpId="0" animBg="1"/>
      <p:bldP spid="39" grpId="0" animBg="1"/>
      <p:bldP spid="2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Преимущества сопутствующих производств</a:t>
            </a:r>
            <a:endParaRPr lang="ru-RU" sz="2800" dirty="0"/>
          </a:p>
        </p:txBody>
      </p:sp>
      <p:graphicFrame>
        <p:nvGraphicFramePr>
          <p:cNvPr id="4" name="Содержимое 3"/>
          <p:cNvGraphicFramePr>
            <a:graphicFrameLocks noGrp="1"/>
          </p:cNvGraphicFramePr>
          <p:nvPr>
            <p:ph idx="1"/>
          </p:nvPr>
        </p:nvGraphicFramePr>
        <p:xfrm>
          <a:off x="500034" y="2857500"/>
          <a:ext cx="3714776" cy="1419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Содержимое 3"/>
          <p:cNvGraphicFramePr>
            <a:graphicFrameLocks/>
          </p:cNvGraphicFramePr>
          <p:nvPr/>
        </p:nvGraphicFramePr>
        <p:xfrm>
          <a:off x="285720" y="1285864"/>
          <a:ext cx="3695696" cy="141922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4429124" y="2826439"/>
            <a:ext cx="4000528" cy="1754326"/>
          </a:xfrm>
          <a:prstGeom prst="rect">
            <a:avLst/>
          </a:prstGeom>
          <a:noFill/>
        </p:spPr>
        <p:txBody>
          <a:bodyPr wrap="square" rtlCol="0">
            <a:spAutoFit/>
          </a:bodyPr>
          <a:lstStyle/>
          <a:p>
            <a:r>
              <a:rPr lang="ru-RU" b="1" dirty="0" smtClean="0"/>
              <a:t>Планируемые результаты</a:t>
            </a:r>
            <a:endParaRPr lang="ru-RU" dirty="0" smtClean="0"/>
          </a:p>
          <a:p>
            <a:pPr>
              <a:buFont typeface="Arial" pitchFamily="34" charset="0"/>
              <a:buChar char="•"/>
            </a:pPr>
            <a:r>
              <a:rPr lang="ru-RU" dirty="0" smtClean="0"/>
              <a:t>Привлечение </a:t>
            </a:r>
            <a:r>
              <a:rPr lang="ru-RU" dirty="0" err="1" smtClean="0"/>
              <a:t>доп</a:t>
            </a:r>
            <a:r>
              <a:rPr lang="ru-RU" dirty="0" smtClean="0"/>
              <a:t> инвестиций</a:t>
            </a:r>
          </a:p>
          <a:p>
            <a:pPr>
              <a:buFont typeface="Arial" pitchFamily="34" charset="0"/>
              <a:buChar char="•"/>
            </a:pPr>
            <a:r>
              <a:rPr lang="ru-RU" dirty="0" smtClean="0"/>
              <a:t>Повышение эффективности</a:t>
            </a:r>
          </a:p>
          <a:p>
            <a:pPr>
              <a:buFont typeface="Arial" pitchFamily="34" charset="0"/>
              <a:buChar char="•"/>
            </a:pPr>
            <a:r>
              <a:rPr lang="ru-RU" dirty="0" smtClean="0"/>
              <a:t>Дополнительные рабочие места</a:t>
            </a:r>
          </a:p>
          <a:p>
            <a:pPr>
              <a:buFont typeface="Arial" pitchFamily="34" charset="0"/>
              <a:buChar char="•"/>
            </a:pPr>
            <a:r>
              <a:rPr lang="ru-RU" dirty="0" smtClean="0"/>
              <a:t>Дополнительные прибыли</a:t>
            </a:r>
          </a:p>
          <a:p>
            <a:pPr>
              <a:buFont typeface="Arial" pitchFamily="34" charset="0"/>
              <a:buChar char="•"/>
            </a:pPr>
            <a:r>
              <a:rPr lang="ru-RU" dirty="0" smtClean="0"/>
              <a:t>Экология</a:t>
            </a:r>
            <a:endParaRPr lang="ru-RU" dirty="0"/>
          </a:p>
        </p:txBody>
      </p:sp>
      <p:sp>
        <p:nvSpPr>
          <p:cNvPr id="7" name="TextBox 6"/>
          <p:cNvSpPr txBox="1"/>
          <p:nvPr/>
        </p:nvSpPr>
        <p:spPr>
          <a:xfrm>
            <a:off x="4429124" y="1142988"/>
            <a:ext cx="3687228" cy="1477328"/>
          </a:xfrm>
          <a:prstGeom prst="rect">
            <a:avLst/>
          </a:prstGeom>
          <a:noFill/>
        </p:spPr>
        <p:txBody>
          <a:bodyPr wrap="none" rtlCol="0">
            <a:spAutoFit/>
          </a:bodyPr>
          <a:lstStyle/>
          <a:p>
            <a:r>
              <a:rPr lang="ru-RU" b="1" dirty="0" smtClean="0"/>
              <a:t>Сейчас</a:t>
            </a:r>
          </a:p>
          <a:p>
            <a:pPr>
              <a:buFont typeface="Arial" pitchFamily="34" charset="0"/>
              <a:buChar char="•"/>
            </a:pPr>
            <a:r>
              <a:rPr lang="ru-RU" dirty="0" smtClean="0"/>
              <a:t>100% РосАгроЛизинг</a:t>
            </a:r>
          </a:p>
          <a:p>
            <a:pPr>
              <a:buFont typeface="Arial" pitchFamily="34" charset="0"/>
              <a:buChar char="•"/>
            </a:pPr>
            <a:r>
              <a:rPr lang="ru-RU" dirty="0" smtClean="0"/>
              <a:t>Высокие риски</a:t>
            </a:r>
          </a:p>
          <a:p>
            <a:pPr>
              <a:buFont typeface="Arial" pitchFamily="34" charset="0"/>
              <a:buChar char="•"/>
            </a:pPr>
            <a:r>
              <a:rPr lang="ru-RU" dirty="0" smtClean="0"/>
              <a:t>Малая эффективность инвестиций</a:t>
            </a:r>
          </a:p>
          <a:p>
            <a:pPr>
              <a:buFont typeface="Arial" pitchFamily="34" charset="0"/>
              <a:buChar char="•"/>
            </a:pPr>
            <a:r>
              <a:rPr lang="ru-RU" dirty="0" smtClean="0"/>
              <a:t>Загрязнение среды</a:t>
            </a:r>
            <a:endParaRPr lang="ru-RU" dirty="0"/>
          </a:p>
        </p:txBody>
      </p:sp>
      <p:pic>
        <p:nvPicPr>
          <p:cNvPr id="8"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7884368" y="5017740"/>
            <a:ext cx="435007" cy="432048"/>
          </a:xfrm>
          <a:prstGeom prst="rect">
            <a:avLst/>
          </a:prstGeom>
          <a:noFill/>
        </p:spPr>
      </p:pic>
      <p:pic>
        <p:nvPicPr>
          <p:cNvPr id="9" name="Picture 2" descr="D:\ak\Визитки\agrob2b-logo.png"/>
          <p:cNvPicPr>
            <a:picLocks noChangeAspect="1" noChangeArrowheads="1"/>
          </p:cNvPicPr>
          <p:nvPr/>
        </p:nvPicPr>
        <p:blipFill>
          <a:blip r:embed="rId6"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Финансирование </a:t>
            </a:r>
            <a:r>
              <a:rPr lang="ru-RU" dirty="0" err="1" smtClean="0"/>
              <a:t>апк</a:t>
            </a:r>
            <a:endParaRPr lang="ru-RU" dirty="0"/>
          </a:p>
        </p:txBody>
      </p:sp>
      <p:graphicFrame>
        <p:nvGraphicFramePr>
          <p:cNvPr id="4" name="Содержимое 3"/>
          <p:cNvGraphicFramePr>
            <a:graphicFrameLocks noGrp="1"/>
          </p:cNvGraphicFramePr>
          <p:nvPr>
            <p:ph idx="1"/>
          </p:nvPr>
        </p:nvGraphicFramePr>
        <p:xfrm>
          <a:off x="304800" y="1071550"/>
          <a:ext cx="6767530" cy="350046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15140" y="1071550"/>
            <a:ext cx="2428860" cy="830997"/>
          </a:xfrm>
          <a:prstGeom prst="rect">
            <a:avLst/>
          </a:prstGeom>
          <a:noFill/>
        </p:spPr>
        <p:txBody>
          <a:bodyPr wrap="square" rtlCol="0">
            <a:spAutoFit/>
          </a:bodyPr>
          <a:lstStyle/>
          <a:p>
            <a:r>
              <a:rPr lang="ru-RU" sz="1600" dirty="0" smtClean="0"/>
              <a:t>Ожидаемый результат</a:t>
            </a:r>
            <a:endParaRPr lang="en-US" sz="1600" dirty="0" smtClean="0"/>
          </a:p>
          <a:p>
            <a:r>
              <a:rPr lang="ru-RU" sz="1600" b="1" dirty="0" smtClean="0"/>
              <a:t>Снижение рисков</a:t>
            </a:r>
            <a:r>
              <a:rPr lang="ru-RU" sz="1600" dirty="0" smtClean="0"/>
              <a:t> и увеличение прибыли</a:t>
            </a:r>
            <a:endParaRPr lang="ru-RU" sz="1600" b="1" dirty="0" smtClean="0"/>
          </a:p>
        </p:txBody>
      </p:sp>
      <p:sp>
        <p:nvSpPr>
          <p:cNvPr id="7" name="Rectangle 6"/>
          <p:cNvSpPr/>
          <p:nvPr/>
        </p:nvSpPr>
        <p:spPr>
          <a:xfrm>
            <a:off x="500034" y="4643450"/>
            <a:ext cx="5643570" cy="584775"/>
          </a:xfrm>
          <a:prstGeom prst="rect">
            <a:avLst/>
          </a:prstGeom>
        </p:spPr>
        <p:txBody>
          <a:bodyPr wrap="square">
            <a:spAutoFit/>
          </a:bodyPr>
          <a:lstStyle/>
          <a:p>
            <a:r>
              <a:rPr lang="ru-RU" sz="1600" dirty="0" smtClean="0"/>
              <a:t>Расширенный реестр технологий, продуктов и услуг</a:t>
            </a:r>
          </a:p>
          <a:p>
            <a:r>
              <a:rPr lang="ru-RU" sz="1600" dirty="0" smtClean="0"/>
              <a:t>Стандартизация входа и выхода</a:t>
            </a:r>
            <a:endParaRPr lang="en-US" sz="1600" dirty="0"/>
          </a:p>
        </p:txBody>
      </p:sp>
      <p:pic>
        <p:nvPicPr>
          <p:cNvPr id="8" name="Picture 2" descr="D:\ak\Визитки\agrob2b-logo.png"/>
          <p:cNvPicPr>
            <a:picLocks noChangeAspect="1" noChangeArrowheads="1"/>
          </p:cNvPicPr>
          <p:nvPr/>
        </p:nvPicPr>
        <p:blipFill>
          <a:blip r:embed="rId4"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9"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D:\ak\Визитки\agrob2b-logo.png"/>
          <p:cNvPicPr>
            <a:picLocks noChangeAspect="1" noChangeArrowheads="1"/>
          </p:cNvPicPr>
          <p:nvPr/>
        </p:nvPicPr>
        <p:blipFill>
          <a:blip r:embed="rId4" cstate="print"/>
          <a:srcRect/>
          <a:stretch>
            <a:fillRect/>
          </a:stretch>
        </p:blipFill>
        <p:spPr bwMode="auto">
          <a:xfrm>
            <a:off x="8563119" y="5212144"/>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
        <p:nvSpPr>
          <p:cNvPr id="2" name="Заголовок 1"/>
          <p:cNvSpPr>
            <a:spLocks noGrp="1"/>
          </p:cNvSpPr>
          <p:nvPr>
            <p:ph type="title"/>
          </p:nvPr>
        </p:nvSpPr>
        <p:spPr/>
        <p:txBody>
          <a:bodyPr/>
          <a:lstStyle/>
          <a:p>
            <a:r>
              <a:rPr lang="ru-RU" dirty="0" smtClean="0"/>
              <a:t>Картина на сегодня</a:t>
            </a:r>
            <a:endParaRPr lang="ru-RU" dirty="0"/>
          </a:p>
        </p:txBody>
      </p:sp>
      <p:sp>
        <p:nvSpPr>
          <p:cNvPr id="5" name="Скругленный прямоугольник 5"/>
          <p:cNvSpPr/>
          <p:nvPr/>
        </p:nvSpPr>
        <p:spPr>
          <a:xfrm>
            <a:off x="411736" y="1280244"/>
            <a:ext cx="2160000" cy="720000"/>
          </a:xfrm>
          <a:prstGeom prst="roundRect">
            <a:avLst/>
          </a:prstGeom>
          <a:solidFill>
            <a:srgbClr val="F60AB3"/>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sz="1600" dirty="0" smtClean="0">
                <a:solidFill>
                  <a:srgbClr val="FFFF00"/>
                </a:solidFill>
              </a:rPr>
              <a:t>Минсельхоз РФ</a:t>
            </a:r>
            <a:endParaRPr lang="ru-RU" sz="1600" dirty="0">
              <a:solidFill>
                <a:srgbClr val="FFFF00"/>
              </a:solidFill>
            </a:endParaRPr>
          </a:p>
        </p:txBody>
      </p:sp>
      <p:sp>
        <p:nvSpPr>
          <p:cNvPr id="6" name="Скругленный прямоугольник 1"/>
          <p:cNvSpPr/>
          <p:nvPr/>
        </p:nvSpPr>
        <p:spPr>
          <a:xfrm>
            <a:off x="411736" y="2143120"/>
            <a:ext cx="2160000" cy="720000"/>
          </a:xfrm>
          <a:prstGeom prst="round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sp3d extrusionH="57150">
              <a:bevelT w="38100" h="38100" prst="angle"/>
            </a:sp3d>
          </a:bodyPr>
          <a:lstStyle/>
          <a:p>
            <a:pPr algn="ctr"/>
            <a:r>
              <a:rPr lang="ru-RU" dirty="0" err="1" smtClean="0">
                <a:solidFill>
                  <a:srgbClr val="FFFF00"/>
                </a:solidFill>
              </a:rPr>
              <a:t>Росагролизинг</a:t>
            </a:r>
            <a:endParaRPr lang="ru-RU" dirty="0">
              <a:solidFill>
                <a:srgbClr val="FFFF00"/>
              </a:solidFill>
            </a:endParaRPr>
          </a:p>
        </p:txBody>
      </p:sp>
      <p:sp>
        <p:nvSpPr>
          <p:cNvPr id="7" name="Скругленный прямоугольник 11"/>
          <p:cNvSpPr/>
          <p:nvPr/>
        </p:nvSpPr>
        <p:spPr>
          <a:xfrm>
            <a:off x="6412528" y="1643054"/>
            <a:ext cx="2160000" cy="720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ru-RU" sz="1100" b="1" spc="150"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Крупные предприятия АПК (корпоративные инвесторы)</a:t>
            </a:r>
            <a:endParaRPr lang="ru-RU" sz="1100" b="1" spc="150" dirty="0">
              <a:ln w="11430"/>
              <a:solidFill>
                <a:srgbClr val="F8F8F8"/>
              </a:solidFill>
              <a:effectLst>
                <a:outerShdw blurRad="25400" algn="tl" rotWithShape="0">
                  <a:srgbClr val="000000">
                    <a:alpha val="43000"/>
                  </a:srgbClr>
                </a:outerShdw>
              </a:effectLst>
              <a:latin typeface="Arial" pitchFamily="34" charset="0"/>
              <a:cs typeface="Arial" pitchFamily="34" charset="0"/>
            </a:endParaRPr>
          </a:p>
        </p:txBody>
      </p:sp>
      <p:sp>
        <p:nvSpPr>
          <p:cNvPr id="9" name="Правая фигурная скобка 8"/>
          <p:cNvSpPr/>
          <p:nvPr/>
        </p:nvSpPr>
        <p:spPr>
          <a:xfrm>
            <a:off x="2857488" y="1214426"/>
            <a:ext cx="285752" cy="1643074"/>
          </a:xfrm>
          <a:prstGeom prst="rightBrace">
            <a:avLst>
              <a:gd name="adj1" fmla="val 8333"/>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10" name="Стрелка вправо 9"/>
          <p:cNvSpPr/>
          <p:nvPr/>
        </p:nvSpPr>
        <p:spPr>
          <a:xfrm>
            <a:off x="3428992" y="1714492"/>
            <a:ext cx="2571768" cy="64294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dirty="0" smtClean="0"/>
              <a:t>Крупные инвестиции</a:t>
            </a:r>
            <a:endParaRPr lang="ru-RU" dirty="0"/>
          </a:p>
        </p:txBody>
      </p:sp>
      <p:sp>
        <p:nvSpPr>
          <p:cNvPr id="12" name="Содержимое 2"/>
          <p:cNvSpPr>
            <a:spLocks noGrp="1"/>
          </p:cNvSpPr>
          <p:nvPr>
            <p:ph idx="1"/>
          </p:nvPr>
        </p:nvSpPr>
        <p:spPr>
          <a:xfrm>
            <a:off x="304800" y="3071814"/>
            <a:ext cx="8686800" cy="1500198"/>
          </a:xfrm>
        </p:spPr>
        <p:txBody>
          <a:bodyPr>
            <a:noAutofit/>
          </a:bodyPr>
          <a:lstStyle/>
          <a:p>
            <a:pPr>
              <a:buFont typeface="Wingdings" pitchFamily="2" charset="2"/>
              <a:buChar char="Ø"/>
            </a:pPr>
            <a:r>
              <a:rPr lang="ru-RU" sz="1600" dirty="0" smtClean="0"/>
              <a:t>На данный момент РосАгроЛизинг финансирует очень ограниченный реестр (крупную технику и Каталог Племенных Животных). Это крупные инвестиции, неподъемные для малого и среднего бизнеса.</a:t>
            </a:r>
          </a:p>
          <a:p>
            <a:pPr>
              <a:buFont typeface="Wingdings" pitchFamily="2" charset="2"/>
              <a:buChar char="Ø"/>
            </a:pPr>
            <a:r>
              <a:rPr lang="ru-RU" sz="1600" dirty="0" smtClean="0"/>
              <a:t>РосАгроЛизинг обслуживает предложения от крупных клиентов</a:t>
            </a:r>
            <a:r>
              <a:rPr lang="en-US" sz="1600" dirty="0" smtClean="0"/>
              <a:t>, </a:t>
            </a:r>
            <a:r>
              <a:rPr lang="ru-RU" sz="1600" dirty="0" smtClean="0"/>
              <a:t>но не формирует предложение для малого и среднего бизнеса и не координирует и не формирует рынки </a:t>
            </a:r>
            <a:r>
              <a:rPr lang="en-US" sz="1600" dirty="0" smtClean="0"/>
              <a:t> </a:t>
            </a:r>
          </a:p>
        </p:txBody>
      </p:sp>
      <p:pic>
        <p:nvPicPr>
          <p:cNvPr id="11"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7953417" y="5161756"/>
            <a:ext cx="435007" cy="432048"/>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p:stCondLst>
                              <p:cond delay="500"/>
                            </p:stCondLst>
                            <p:childTnLst>
                              <p:par>
                                <p:cTn id="24" presetID="29"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ppt_x</p:attrName>
                                        </p:attrNameLst>
                                      </p:cBhvr>
                                      <p:tavLst>
                                        <p:tav tm="0">
                                          <p:val>
                                            <p:strVal val="#ppt_x-.2"/>
                                          </p:val>
                                        </p:tav>
                                        <p:tav tm="100000">
                                          <p:val>
                                            <p:strVal val="#ppt_x"/>
                                          </p:val>
                                        </p:tav>
                                      </p:tavLst>
                                    </p:anim>
                                    <p:anim calcmode="lin" valueType="num">
                                      <p:cBhvr>
                                        <p:cTn id="2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fade">
                                      <p:cBhvr>
                                        <p:cTn id="33" dur="5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fade">
                                      <p:cBhvr>
                                        <p:cTn id="38"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4"/>
            <a:ext cx="8686800" cy="698500"/>
          </a:xfrm>
        </p:spPr>
        <p:txBody>
          <a:bodyPr/>
          <a:lstStyle/>
          <a:p>
            <a:r>
              <a:rPr lang="ru-RU" dirty="0" smtClean="0"/>
              <a:t>Финансирование </a:t>
            </a:r>
            <a:r>
              <a:rPr lang="ru-RU" dirty="0" err="1" smtClean="0"/>
              <a:t>апк</a:t>
            </a:r>
            <a:endParaRPr lang="ru-RU" dirty="0"/>
          </a:p>
        </p:txBody>
      </p:sp>
      <p:graphicFrame>
        <p:nvGraphicFramePr>
          <p:cNvPr id="4" name="Содержимое 3"/>
          <p:cNvGraphicFramePr>
            <a:graphicFrameLocks noGrp="1"/>
          </p:cNvGraphicFramePr>
          <p:nvPr>
            <p:ph idx="1"/>
          </p:nvPr>
        </p:nvGraphicFramePr>
        <p:xfrm>
          <a:off x="214282" y="1071550"/>
          <a:ext cx="6643734" cy="4357718"/>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D:\ak\Визитки\agrob2b-logo.png"/>
          <p:cNvPicPr>
            <a:picLocks noChangeAspect="1" noChangeArrowheads="1"/>
          </p:cNvPicPr>
          <p:nvPr/>
        </p:nvPicPr>
        <p:blipFill>
          <a:blip r:embed="rId4"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7" name="Picture 2" descr="http://souzconsalt.narod.ru/network_Souzconsalt_logo.jpg?rand=1183121543347817"/>
          <p:cNvPicPr>
            <a:picLocks noChangeAspect="1" noChangeArrowheads="1"/>
          </p:cNvPicPr>
          <p:nvPr/>
        </p:nvPicPr>
        <p:blipFill>
          <a:blip r:embed="rId5"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134"/>
            <a:ext cx="8686800" cy="4082645"/>
          </a:xfrm>
        </p:spPr>
        <p:txBody>
          <a:bodyPr>
            <a:normAutofit fontScale="92500" lnSpcReduction="20000"/>
          </a:bodyPr>
          <a:lstStyle/>
          <a:p>
            <a:pPr algn="ctr">
              <a:buNone/>
            </a:pPr>
            <a:endParaRPr lang="ru-RU"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r>
              <a:rPr lang="ru-RU" b="1" dirty="0" smtClean="0">
                <a:latin typeface="Times New Roman" pitchFamily="18" charset="0"/>
                <a:cs typeface="Times New Roman" pitchFamily="18" charset="0"/>
              </a:rPr>
              <a:t>Спасибо за внимание</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spcBef>
                <a:spcPts val="0"/>
              </a:spcBef>
              <a:buNone/>
            </a:pPr>
            <a:r>
              <a:rPr lang="ru-RU" sz="2800" dirty="0" smtClean="0">
                <a:latin typeface="Times New Roman" pitchFamily="18" charset="0"/>
                <a:cs typeface="Times New Roman" pitchFamily="18" charset="0"/>
              </a:rPr>
              <a:t>Александр Кузнецов</a:t>
            </a:r>
          </a:p>
          <a:p>
            <a:pPr algn="ctr">
              <a:spcBef>
                <a:spcPts val="0"/>
              </a:spcBef>
              <a:buNone/>
            </a:pPr>
            <a:r>
              <a:rPr lang="ru-RU" sz="2800" dirty="0" smtClean="0">
                <a:latin typeface="Times New Roman" pitchFamily="18" charset="0"/>
                <a:cs typeface="Times New Roman" pitchFamily="18" charset="0"/>
              </a:rPr>
              <a:t>Член совета директоров</a:t>
            </a:r>
          </a:p>
          <a:p>
            <a:pPr algn="ctr">
              <a:spcBef>
                <a:spcPts val="0"/>
              </a:spcBef>
              <a:buNone/>
            </a:pPr>
            <a:r>
              <a:rPr lang="ru-RU" sz="2800" dirty="0" smtClean="0">
                <a:latin typeface="Times New Roman" pitchFamily="18" charset="0"/>
                <a:cs typeface="Times New Roman" pitchFamily="18" charset="0"/>
              </a:rPr>
              <a:t>+7 915-120-7132</a:t>
            </a:r>
          </a:p>
          <a:p>
            <a:pPr algn="ctr">
              <a:spcBef>
                <a:spcPts val="0"/>
              </a:spcBef>
              <a:buNone/>
            </a:pPr>
            <a:r>
              <a:rPr lang="en-US" sz="2800" dirty="0" smtClean="0">
                <a:latin typeface="Times New Roman" pitchFamily="18" charset="0"/>
                <a:cs typeface="Times New Roman" pitchFamily="18" charset="0"/>
              </a:rPr>
              <a:t>alexkuzz@gmail.com</a:t>
            </a:r>
            <a:endParaRPr lang="ru-RU" sz="2800" dirty="0" smtClean="0">
              <a:latin typeface="Times New Roman" pitchFamily="18" charset="0"/>
              <a:cs typeface="Times New Roman" pitchFamily="18" charset="0"/>
            </a:endParaRPr>
          </a:p>
        </p:txBody>
      </p:sp>
      <p:pic>
        <p:nvPicPr>
          <p:cNvPr id="4" name="Picture 2" descr="D:\ak\Визитки\agrob2b-logo.png"/>
          <p:cNvPicPr>
            <a:picLocks noChangeAspect="1" noChangeArrowheads="1"/>
          </p:cNvPicPr>
          <p:nvPr/>
        </p:nvPicPr>
        <p:blipFill>
          <a:blip r:embed="rId3" cstate="print"/>
          <a:srcRect/>
          <a:stretch>
            <a:fillRect/>
          </a:stretch>
        </p:blipFill>
        <p:spPr bwMode="auto">
          <a:xfrm>
            <a:off x="8172400" y="4513684"/>
            <a:ext cx="793412" cy="779130"/>
          </a:xfrm>
          <a:prstGeom prst="rect">
            <a:avLst/>
          </a:prstGeom>
          <a:noFill/>
          <a:ln>
            <a:solidFill>
              <a:srgbClr val="006C31"/>
            </a:solidFill>
          </a:ln>
          <a:effectLst>
            <a:outerShdw blurRad="76200" dir="13500000" sy="23000" kx="1200000" algn="br" rotWithShape="0">
              <a:prstClr val="black">
                <a:alpha val="20000"/>
              </a:prstClr>
            </a:outerShdw>
          </a:effectLst>
        </p:spPr>
      </p:pic>
      <p:pic>
        <p:nvPicPr>
          <p:cNvPr id="5"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3563888" y="985292"/>
            <a:ext cx="1872208" cy="1859473"/>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81000"/>
            <a:ext cx="7507560" cy="698500"/>
          </a:xfrm>
        </p:spPr>
        <p:txBody>
          <a:bodyPr>
            <a:noAutofit/>
          </a:bodyPr>
          <a:lstStyle/>
          <a:p>
            <a:r>
              <a:rPr lang="ru-RU" sz="1600" dirty="0" smtClean="0"/>
              <a:t>Проблемы и риски малого и среднего предпринимателя</a:t>
            </a:r>
            <a:r>
              <a:rPr lang="en-US" sz="1600" dirty="0" smtClean="0"/>
              <a:t>/</a:t>
            </a:r>
            <a:r>
              <a:rPr lang="ru-RU" sz="1600" dirty="0" smtClean="0"/>
              <a:t>инвестора РФ</a:t>
            </a:r>
            <a:endParaRPr lang="ru-RU" sz="1600" dirty="0"/>
          </a:p>
        </p:txBody>
      </p:sp>
      <p:sp>
        <p:nvSpPr>
          <p:cNvPr id="3" name="Содержимое 2"/>
          <p:cNvSpPr>
            <a:spLocks noGrp="1"/>
          </p:cNvSpPr>
          <p:nvPr>
            <p:ph idx="1"/>
          </p:nvPr>
        </p:nvSpPr>
        <p:spPr>
          <a:xfrm>
            <a:off x="304800" y="1295135"/>
            <a:ext cx="8686800" cy="3938629"/>
          </a:xfrm>
        </p:spPr>
        <p:txBody>
          <a:bodyPr>
            <a:noAutofit/>
          </a:bodyPr>
          <a:lstStyle/>
          <a:p>
            <a:pPr>
              <a:buFont typeface="Wingdings" pitchFamily="2" charset="2"/>
              <a:buChar char="Ø"/>
            </a:pPr>
            <a:r>
              <a:rPr lang="ru-RU" sz="1400" dirty="0" smtClean="0"/>
              <a:t>Отсутствие инвестиционных предложений для малого и среднего бизнеса по объему инвестиций (например, 3,000,000; 6,000,000; 10,000,000 и </a:t>
            </a:r>
            <a:r>
              <a:rPr lang="ru-RU" sz="1400" dirty="0" err="1" smtClean="0"/>
              <a:t>т.д</a:t>
            </a:r>
            <a:r>
              <a:rPr lang="ru-RU" sz="1400" dirty="0" smtClean="0"/>
              <a:t>).</a:t>
            </a:r>
            <a:endParaRPr lang="ru-RU" sz="1400" dirty="0" smtClean="0"/>
          </a:p>
          <a:p>
            <a:pPr>
              <a:buFont typeface="Wingdings" pitchFamily="2" charset="2"/>
              <a:buChar char="Ø"/>
            </a:pPr>
            <a:r>
              <a:rPr lang="ru-RU" sz="1400" dirty="0" smtClean="0"/>
              <a:t>Отсутствие  прозрачности и ликвидности на рынке</a:t>
            </a:r>
          </a:p>
          <a:p>
            <a:pPr>
              <a:buFont typeface="Wingdings" pitchFamily="2" charset="2"/>
              <a:buChar char="Ø"/>
            </a:pPr>
            <a:r>
              <a:rPr lang="ru-RU" sz="1400" dirty="0" smtClean="0"/>
              <a:t>Рядовой инвестор и представитель малого и среднего бизнеса не способен охватить все детали технологий и построения успешной </a:t>
            </a:r>
            <a:r>
              <a:rPr lang="ru-RU" sz="1400" dirty="0" err="1" smtClean="0"/>
              <a:t>бизнес-модели</a:t>
            </a:r>
            <a:r>
              <a:rPr lang="ru-RU" sz="1400" dirty="0" smtClean="0"/>
              <a:t>, таким образом подвергая высокому риску свои инвестиции и Лизингодателя. </a:t>
            </a:r>
          </a:p>
          <a:p>
            <a:pPr>
              <a:buFont typeface="Wingdings" pitchFamily="2" charset="2"/>
              <a:buChar char="Ø"/>
            </a:pPr>
            <a:r>
              <a:rPr lang="ru-RU" sz="1400" dirty="0" smtClean="0"/>
              <a:t>Отсутствие комплексного подхода. Предлагается техника, а не замкнутый цикл технологий.</a:t>
            </a:r>
          </a:p>
          <a:p>
            <a:pPr>
              <a:buFont typeface="Wingdings" pitchFamily="2" charset="2"/>
              <a:buChar char="Ø"/>
            </a:pPr>
            <a:r>
              <a:rPr lang="ru-RU" sz="1400" dirty="0" err="1" smtClean="0"/>
              <a:t>Разорванность</a:t>
            </a:r>
            <a:r>
              <a:rPr lang="ru-RU" sz="1400" dirty="0" smtClean="0"/>
              <a:t> технологичного процесса снижает эффективность, не способствует прогнозируемости и управляемости рынка, повышает риски как лизингополучателя, так и лизингодателя.</a:t>
            </a:r>
          </a:p>
          <a:p>
            <a:pPr>
              <a:buFont typeface="Wingdings" pitchFamily="2" charset="2"/>
              <a:buChar char="Ø"/>
            </a:pPr>
            <a:r>
              <a:rPr lang="ru-RU" sz="1400" dirty="0" smtClean="0"/>
              <a:t>Отсутствие стандартов продукции и, в связи с этим ценовой политики и гарантий закупщика продукции, также вносит хаотичность и нестабильность.</a:t>
            </a:r>
          </a:p>
          <a:p>
            <a:pPr>
              <a:buFont typeface="Wingdings" pitchFamily="2" charset="2"/>
              <a:buChar char="Ø"/>
            </a:pPr>
            <a:r>
              <a:rPr lang="ru-RU" sz="1400" dirty="0" smtClean="0"/>
              <a:t>На данный момент не имеется механизмов координирования, стимулирования рынков, технологий и капиталов.</a:t>
            </a:r>
          </a:p>
          <a:p>
            <a:pPr>
              <a:buFont typeface="Wingdings" pitchFamily="2" charset="2"/>
              <a:buChar char="Ø"/>
            </a:pPr>
            <a:r>
              <a:rPr lang="ru-RU" sz="1400" dirty="0" smtClean="0"/>
              <a:t>Интернет-сайты </a:t>
            </a:r>
            <a:r>
              <a:rPr lang="ru-RU" sz="1400" dirty="0" err="1" smtClean="0"/>
              <a:t>РосАгроЛизинга</a:t>
            </a:r>
            <a:r>
              <a:rPr lang="ru-RU" sz="1400" dirty="0" smtClean="0"/>
              <a:t>, </a:t>
            </a:r>
            <a:r>
              <a:rPr lang="ru-RU" sz="1400" dirty="0" err="1" smtClean="0"/>
              <a:t>РосСельхозБанка</a:t>
            </a:r>
            <a:r>
              <a:rPr lang="ru-RU" sz="1400" dirty="0" smtClean="0"/>
              <a:t> слабо информативны и имеют малый ассортимент предложений по разным объемам инвестиций (как по индустриям, так и по регионам), и не имеют никакой интерактивности, т.е. не имеют механизмов связи с конечными пользователями, сбора и обработки информации и статистики.</a:t>
            </a:r>
          </a:p>
        </p:txBody>
      </p:sp>
      <p:pic>
        <p:nvPicPr>
          <p:cNvPr id="4" name="Рисунок 3" descr="БЭФР logo.jpg"/>
          <p:cNvPicPr>
            <a:picLocks noChangeAspect="1"/>
          </p:cNvPicPr>
          <p:nvPr/>
        </p:nvPicPr>
        <p:blipFill>
          <a:blip r:embed="rId4" cstate="print"/>
          <a:stretch>
            <a:fillRect/>
          </a:stretch>
        </p:blipFill>
        <p:spPr>
          <a:xfrm>
            <a:off x="8460432" y="337220"/>
            <a:ext cx="393700" cy="355600"/>
          </a:xfrm>
          <a:prstGeom prst="rect">
            <a:avLst/>
          </a:prstGeom>
        </p:spPr>
      </p:pic>
      <p:pic>
        <p:nvPicPr>
          <p:cNvPr id="6" name="Picture 2" descr="D:\ak\Визитки\agrob2b-logo.png"/>
          <p:cNvPicPr>
            <a:picLocks noChangeAspect="1" noChangeArrowheads="1"/>
          </p:cNvPicPr>
          <p:nvPr/>
        </p:nvPicPr>
        <p:blipFill>
          <a:blip r:embed="rId5" cstate="print"/>
          <a:srcRect/>
          <a:stretch>
            <a:fillRect/>
          </a:stretch>
        </p:blipFill>
        <p:spPr bwMode="auto">
          <a:xfrm>
            <a:off x="8563119" y="5212144"/>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7" name="Picture 2" descr="http://souzconsalt.narod.ru/network_Souzconsalt_logo.jpg?rand=1183121543347817"/>
          <p:cNvPicPr>
            <a:picLocks noChangeAspect="1" noChangeArrowheads="1"/>
          </p:cNvPicPr>
          <p:nvPr/>
        </p:nvPicPr>
        <p:blipFill>
          <a:blip r:embed="rId6" cstate="print"/>
          <a:srcRect/>
          <a:stretch>
            <a:fillRect/>
          </a:stretch>
        </p:blipFill>
        <p:spPr bwMode="auto">
          <a:xfrm>
            <a:off x="7953417" y="5161756"/>
            <a:ext cx="435007" cy="432048"/>
          </a:xfrm>
          <a:prstGeom prst="rect">
            <a:avLst/>
          </a:prstGeom>
          <a:noFill/>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проблемы</a:t>
            </a:r>
            <a:endParaRPr lang="ru-RU" dirty="0"/>
          </a:p>
        </p:txBody>
      </p:sp>
      <p:sp>
        <p:nvSpPr>
          <p:cNvPr id="3" name="Содержимое 2"/>
          <p:cNvSpPr>
            <a:spLocks noGrp="1"/>
          </p:cNvSpPr>
          <p:nvPr>
            <p:ph idx="1"/>
          </p:nvPr>
        </p:nvSpPr>
        <p:spPr/>
        <p:txBody>
          <a:bodyPr>
            <a:normAutofit fontScale="85000" lnSpcReduction="10000"/>
          </a:bodyPr>
          <a:lstStyle/>
          <a:p>
            <a:pPr>
              <a:buFont typeface="Wingdings" pitchFamily="2" charset="2"/>
              <a:buChar char="Ø"/>
            </a:pPr>
            <a:r>
              <a:rPr lang="ru-RU" dirty="0" smtClean="0"/>
              <a:t>Рост цен на традиционные энергоносители тормозит освоение и развитие малонаселенных и удаленных территорий РФ. </a:t>
            </a:r>
          </a:p>
          <a:p>
            <a:pPr>
              <a:buFont typeface="Wingdings" pitchFamily="2" charset="2"/>
              <a:buChar char="Ø"/>
            </a:pPr>
            <a:r>
              <a:rPr lang="ru-RU" dirty="0" smtClean="0"/>
              <a:t>С одной стороны, повышение тарифов негативно сказывается на развитии с</a:t>
            </a:r>
            <a:r>
              <a:rPr lang="en-US" dirty="0" smtClean="0"/>
              <a:t>/x</a:t>
            </a:r>
            <a:r>
              <a:rPr lang="ru-RU" dirty="0" smtClean="0"/>
              <a:t> производства, так как увеличивает издержки и увеличивает себестоимость, с другой – открывает возможности для разработки и внедрения передовых технологий альтернативных источников энергии.</a:t>
            </a:r>
            <a:endParaRPr lang="ru-RU" dirty="0"/>
          </a:p>
        </p:txBody>
      </p:sp>
      <p:pic>
        <p:nvPicPr>
          <p:cNvPr id="4"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5"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рынка энергетики</a:t>
            </a:r>
            <a:endParaRPr lang="ru-RU" dirty="0"/>
          </a:p>
        </p:txBody>
      </p:sp>
      <p:sp>
        <p:nvSpPr>
          <p:cNvPr id="3" name="Содержимое 2"/>
          <p:cNvSpPr>
            <a:spLocks noGrp="1"/>
          </p:cNvSpPr>
          <p:nvPr>
            <p:ph idx="1"/>
          </p:nvPr>
        </p:nvSpPr>
        <p:spPr/>
        <p:txBody>
          <a:bodyPr>
            <a:normAutofit fontScale="62500" lnSpcReduction="20000"/>
          </a:bodyPr>
          <a:lstStyle/>
          <a:p>
            <a:r>
              <a:rPr lang="en-US" dirty="0" smtClean="0"/>
              <a:t>A record $100 billion was invested into the renewable energy sector in 2010. Trillions will be spent to secure our Planet's future... and all resources are on the table. Oil, Natural Gas, Solar, Wind, Bio. Fortunes stand to be made. Follow the money trail. Now is the time to get involved.</a:t>
            </a:r>
            <a:r>
              <a:rPr lang="ru-RU" dirty="0" smtClean="0"/>
              <a:t> </a:t>
            </a:r>
          </a:p>
          <a:p>
            <a:r>
              <a:rPr lang="en-US" dirty="0" smtClean="0"/>
              <a:t>“The clean energy sector is emerging as one of the most dynamic and competitive in the world, witnessing 630 percent growth in finance and investments since 2004,” said Phyllis </a:t>
            </a:r>
            <a:r>
              <a:rPr lang="en-US" dirty="0" err="1" smtClean="0"/>
              <a:t>Cuttino</a:t>
            </a:r>
            <a:r>
              <a:rPr lang="en-US" dirty="0" smtClean="0"/>
              <a:t>, director, Pew Clean Energy Program. “In 2010, worldwide finance and investment grew 30 percent to a record $243 billion.”</a:t>
            </a:r>
            <a:endParaRPr lang="ru-RU" dirty="0" smtClean="0"/>
          </a:p>
          <a:p>
            <a:r>
              <a:rPr lang="en-US" dirty="0" smtClean="0"/>
              <a:t>Global Carbon Market Could Top $3 Trillion by 2020.</a:t>
            </a:r>
          </a:p>
          <a:p>
            <a:r>
              <a:rPr lang="en-US" dirty="0" smtClean="0"/>
              <a:t>Energy, carbon and food will be the world’s biggest commodity market, and it could become the world’s biggest market over all.</a:t>
            </a:r>
            <a:endParaRPr lang="ru-RU" dirty="0" smtClean="0"/>
          </a:p>
          <a:p>
            <a:endParaRPr lang="en-US" dirty="0"/>
          </a:p>
        </p:txBody>
      </p:sp>
      <p:pic>
        <p:nvPicPr>
          <p:cNvPr id="4" name="Рисунок 3" descr="БЭФР logo.jpg"/>
          <p:cNvPicPr>
            <a:picLocks noChangeAspect="1"/>
          </p:cNvPicPr>
          <p:nvPr/>
        </p:nvPicPr>
        <p:blipFill>
          <a:blip r:embed="rId4" cstate="print"/>
          <a:stretch>
            <a:fillRect/>
          </a:stretch>
        </p:blipFill>
        <p:spPr>
          <a:xfrm>
            <a:off x="8460432" y="337220"/>
            <a:ext cx="393700" cy="355600"/>
          </a:xfrm>
          <a:prstGeom prst="rect">
            <a:avLst/>
          </a:prstGeom>
        </p:spPr>
      </p:pic>
      <p:pic>
        <p:nvPicPr>
          <p:cNvPr id="5" name="Picture 2"/>
          <p:cNvPicPr>
            <a:picLocks noChangeAspect="1" noChangeArrowheads="1"/>
          </p:cNvPicPr>
          <p:nvPr/>
        </p:nvPicPr>
        <p:blipFill>
          <a:blip r:embed="rId5" cstate="print"/>
          <a:srcRect/>
          <a:stretch>
            <a:fillRect/>
          </a:stretch>
        </p:blipFill>
        <p:spPr bwMode="auto">
          <a:xfrm>
            <a:off x="7812360" y="4873724"/>
            <a:ext cx="1133735" cy="504056"/>
          </a:xfrm>
          <a:prstGeom prst="rect">
            <a:avLst/>
          </a:prstGeom>
          <a:noFill/>
          <a:ln w="9525">
            <a:noFill/>
            <a:miter lim="800000"/>
            <a:headEnd/>
            <a:tailEnd/>
          </a:ln>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dirty="0" smtClean="0"/>
              <a:t>Оценка энергетических технологий</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World decides to rebuild</a:t>
            </a:r>
            <a:r>
              <a:rPr lang="ru-RU" dirty="0" smtClean="0"/>
              <a:t> </a:t>
            </a:r>
            <a:r>
              <a:rPr lang="en-US" dirty="0" smtClean="0"/>
              <a:t>energy , but with priorities as follows:</a:t>
            </a:r>
          </a:p>
          <a:p>
            <a:r>
              <a:rPr lang="en-US" dirty="0" smtClean="0"/>
              <a:t>Quick to deploy</a:t>
            </a:r>
            <a:r>
              <a:rPr lang="ru-RU" dirty="0" smtClean="0"/>
              <a:t>, </a:t>
            </a:r>
            <a:r>
              <a:rPr lang="en-US" dirty="0" smtClean="0"/>
              <a:t>mobility (regulations, construction, logistics)</a:t>
            </a:r>
          </a:p>
          <a:p>
            <a:r>
              <a:rPr lang="en-US" dirty="0" smtClean="0"/>
              <a:t>Low deployment, construction, operating and raw material cost</a:t>
            </a:r>
          </a:p>
          <a:p>
            <a:r>
              <a:rPr lang="en-US" dirty="0" smtClean="0"/>
              <a:t>Diversified and easy to implement into infrastructure</a:t>
            </a:r>
          </a:p>
          <a:p>
            <a:r>
              <a:rPr lang="en-US" dirty="0" smtClean="0"/>
              <a:t>Low risks</a:t>
            </a:r>
          </a:p>
          <a:p>
            <a:r>
              <a:rPr lang="en-US" dirty="0" smtClean="0"/>
              <a:t>Improve grid safety and stability</a:t>
            </a:r>
          </a:p>
          <a:p>
            <a:r>
              <a:rPr lang="en-US" dirty="0" smtClean="0"/>
              <a:t>Not greatly increase reliance on foreign imports</a:t>
            </a:r>
          </a:p>
          <a:p>
            <a:r>
              <a:rPr lang="en-US" dirty="0" smtClean="0"/>
              <a:t>Mid sizes business structures, irrelevant to government regulations fluctuations</a:t>
            </a:r>
            <a:endParaRPr lang="en-US" dirty="0"/>
          </a:p>
        </p:txBody>
      </p:sp>
      <p:pic>
        <p:nvPicPr>
          <p:cNvPr id="5" name="Рисунок 4" descr="БЭФР logo.jpg"/>
          <p:cNvPicPr>
            <a:picLocks noChangeAspect="1"/>
          </p:cNvPicPr>
          <p:nvPr/>
        </p:nvPicPr>
        <p:blipFill>
          <a:blip r:embed="rId4" cstate="print"/>
          <a:stretch>
            <a:fillRect/>
          </a:stretch>
        </p:blipFill>
        <p:spPr>
          <a:xfrm>
            <a:off x="8460432" y="337220"/>
            <a:ext cx="393700" cy="355600"/>
          </a:xfrm>
          <a:prstGeom prst="rect">
            <a:avLst/>
          </a:prstGeom>
        </p:spPr>
      </p:pic>
      <p:pic>
        <p:nvPicPr>
          <p:cNvPr id="6" name="Picture 2"/>
          <p:cNvPicPr>
            <a:picLocks noChangeAspect="1" noChangeArrowheads="1"/>
          </p:cNvPicPr>
          <p:nvPr/>
        </p:nvPicPr>
        <p:blipFill>
          <a:blip r:embed="rId5" cstate="print"/>
          <a:srcRect/>
          <a:stretch>
            <a:fillRect/>
          </a:stretch>
        </p:blipFill>
        <p:spPr bwMode="auto">
          <a:xfrm>
            <a:off x="7812360" y="4873724"/>
            <a:ext cx="1133735" cy="504056"/>
          </a:xfrm>
          <a:prstGeom prst="rect">
            <a:avLst/>
          </a:prstGeom>
          <a:noFill/>
          <a:ln w="9525">
            <a:noFill/>
            <a:miter lim="800000"/>
            <a:headEnd/>
            <a:tailEnd/>
          </a:ln>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99072"/>
            <a:ext cx="8270776" cy="701040"/>
          </a:xfrm>
        </p:spPr>
        <p:txBody>
          <a:bodyPr>
            <a:noAutofit/>
          </a:bodyPr>
          <a:lstStyle/>
          <a:p>
            <a:r>
              <a:rPr lang="ru-RU" sz="2000" dirty="0" smtClean="0"/>
              <a:t>Проблемы и риски Малого и среднего бизнеса сейчас</a:t>
            </a:r>
            <a:endParaRPr lang="ru-RU" sz="2000" dirty="0"/>
          </a:p>
        </p:txBody>
      </p:sp>
      <p:sp>
        <p:nvSpPr>
          <p:cNvPr id="9" name="Полилиния 8"/>
          <p:cNvSpPr/>
          <p:nvPr/>
        </p:nvSpPr>
        <p:spPr>
          <a:xfrm>
            <a:off x="2411760" y="1142988"/>
            <a:ext cx="3000396" cy="2362584"/>
          </a:xfrm>
          <a:custGeom>
            <a:avLst/>
            <a:gdLst>
              <a:gd name="connsiteX0" fmla="*/ 0 w 3467936"/>
              <a:gd name="connsiteY0" fmla="*/ 69765 h 418582"/>
              <a:gd name="connsiteX1" fmla="*/ 20434 w 3467936"/>
              <a:gd name="connsiteY1" fmla="*/ 20434 h 418582"/>
              <a:gd name="connsiteX2" fmla="*/ 69765 w 3467936"/>
              <a:gd name="connsiteY2" fmla="*/ 0 h 418582"/>
              <a:gd name="connsiteX3" fmla="*/ 3398171 w 3467936"/>
              <a:gd name="connsiteY3" fmla="*/ 0 h 418582"/>
              <a:gd name="connsiteX4" fmla="*/ 3447502 w 3467936"/>
              <a:gd name="connsiteY4" fmla="*/ 20434 h 418582"/>
              <a:gd name="connsiteX5" fmla="*/ 3467936 w 3467936"/>
              <a:gd name="connsiteY5" fmla="*/ 69765 h 418582"/>
              <a:gd name="connsiteX6" fmla="*/ 3467936 w 3467936"/>
              <a:gd name="connsiteY6" fmla="*/ 348817 h 418582"/>
              <a:gd name="connsiteX7" fmla="*/ 3447502 w 3467936"/>
              <a:gd name="connsiteY7" fmla="*/ 398148 h 418582"/>
              <a:gd name="connsiteX8" fmla="*/ 3398171 w 3467936"/>
              <a:gd name="connsiteY8" fmla="*/ 418582 h 418582"/>
              <a:gd name="connsiteX9" fmla="*/ 69765 w 3467936"/>
              <a:gd name="connsiteY9" fmla="*/ 418582 h 418582"/>
              <a:gd name="connsiteX10" fmla="*/ 20434 w 3467936"/>
              <a:gd name="connsiteY10" fmla="*/ 398148 h 418582"/>
              <a:gd name="connsiteX11" fmla="*/ 0 w 3467936"/>
              <a:gd name="connsiteY11" fmla="*/ 348817 h 418582"/>
              <a:gd name="connsiteX12" fmla="*/ 0 w 346793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7936" h="418582">
                <a:moveTo>
                  <a:pt x="0" y="69765"/>
                </a:moveTo>
                <a:cubicBezTo>
                  <a:pt x="0" y="51262"/>
                  <a:pt x="7350" y="33517"/>
                  <a:pt x="20434" y="20434"/>
                </a:cubicBezTo>
                <a:cubicBezTo>
                  <a:pt x="33517" y="7351"/>
                  <a:pt x="51263" y="0"/>
                  <a:pt x="69765" y="0"/>
                </a:cubicBezTo>
                <a:lnTo>
                  <a:pt x="3398171" y="0"/>
                </a:lnTo>
                <a:cubicBezTo>
                  <a:pt x="3416674" y="0"/>
                  <a:pt x="3434419" y="7350"/>
                  <a:pt x="3447502" y="20434"/>
                </a:cubicBezTo>
                <a:cubicBezTo>
                  <a:pt x="3460585" y="33517"/>
                  <a:pt x="3467936" y="51263"/>
                  <a:pt x="3467936" y="69765"/>
                </a:cubicBezTo>
                <a:lnTo>
                  <a:pt x="3467936" y="348817"/>
                </a:lnTo>
                <a:cubicBezTo>
                  <a:pt x="3467936" y="367320"/>
                  <a:pt x="3460586" y="385065"/>
                  <a:pt x="3447502" y="398148"/>
                </a:cubicBezTo>
                <a:cubicBezTo>
                  <a:pt x="3434419" y="411231"/>
                  <a:pt x="3416674" y="418582"/>
                  <a:pt x="339817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t" anchorCtr="0">
            <a:noAutofit/>
          </a:bodyPr>
          <a:lstStyle/>
          <a:p>
            <a:pPr defTabSz="977900">
              <a:spcBef>
                <a:spcPct val="0"/>
              </a:spcBef>
              <a:buFont typeface="Arial" pitchFamily="34" charset="0"/>
              <a:buChar char="•"/>
            </a:pPr>
            <a:r>
              <a:rPr lang="ru-RU" dirty="0" smtClean="0"/>
              <a:t> Инвестиция 1</a:t>
            </a:r>
          </a:p>
          <a:p>
            <a:pPr defTabSz="977900">
              <a:spcBef>
                <a:spcPct val="0"/>
              </a:spcBef>
              <a:buFont typeface="Arial" pitchFamily="34" charset="0"/>
              <a:buChar char="•"/>
            </a:pPr>
            <a:r>
              <a:rPr lang="ru-RU" dirty="0" smtClean="0"/>
              <a:t>Разорванная технологичная цепочка  1</a:t>
            </a:r>
          </a:p>
          <a:p>
            <a:pPr lvl="0" defTabSz="977900">
              <a:spcBef>
                <a:spcPct val="0"/>
              </a:spcBef>
              <a:buFont typeface="Arial" pitchFamily="34" charset="0"/>
              <a:buChar char="•"/>
            </a:pPr>
            <a:r>
              <a:rPr lang="ru-RU" dirty="0" smtClean="0"/>
              <a:t> неотработанный технологичный процесс и бизнес –модель 1</a:t>
            </a:r>
          </a:p>
          <a:p>
            <a:pPr algn="ctr" defTabSz="977900">
              <a:spcBef>
                <a:spcPct val="0"/>
              </a:spcBef>
            </a:pPr>
            <a:endParaRPr lang="ru-RU" dirty="0" smtClean="0"/>
          </a:p>
          <a:p>
            <a:pPr algn="ctr" defTabSz="977900">
              <a:spcBef>
                <a:spcPct val="0"/>
              </a:spcBef>
            </a:pPr>
            <a:r>
              <a:rPr lang="ru-RU" dirty="0" smtClean="0"/>
              <a:t>предприниматель 1</a:t>
            </a:r>
          </a:p>
          <a:p>
            <a:pPr lvl="0" defTabSz="977900">
              <a:spcBef>
                <a:spcPct val="0"/>
              </a:spcBef>
              <a:buFont typeface="Arial" pitchFamily="34" charset="0"/>
              <a:buChar char="•"/>
            </a:pPr>
            <a:endParaRPr lang="ru-RU" kern="1200" dirty="0"/>
          </a:p>
        </p:txBody>
      </p:sp>
      <p:sp>
        <p:nvSpPr>
          <p:cNvPr id="10" name="Полилиния 9"/>
          <p:cNvSpPr/>
          <p:nvPr/>
        </p:nvSpPr>
        <p:spPr>
          <a:xfrm>
            <a:off x="5868144" y="1142988"/>
            <a:ext cx="3168352" cy="562384"/>
          </a:xfrm>
          <a:custGeom>
            <a:avLst/>
            <a:gdLst>
              <a:gd name="connsiteX0" fmla="*/ 0 w 5201905"/>
              <a:gd name="connsiteY0" fmla="*/ 83601 h 668810"/>
              <a:gd name="connsiteX1" fmla="*/ 4867500 w 5201905"/>
              <a:gd name="connsiteY1" fmla="*/ 83601 h 668810"/>
              <a:gd name="connsiteX2" fmla="*/ 4867500 w 5201905"/>
              <a:gd name="connsiteY2" fmla="*/ 0 h 668810"/>
              <a:gd name="connsiteX3" fmla="*/ 5201905 w 5201905"/>
              <a:gd name="connsiteY3" fmla="*/ 334405 h 668810"/>
              <a:gd name="connsiteX4" fmla="*/ 4867500 w 5201905"/>
              <a:gd name="connsiteY4" fmla="*/ 668810 h 668810"/>
              <a:gd name="connsiteX5" fmla="*/ 4867500 w 5201905"/>
              <a:gd name="connsiteY5" fmla="*/ 585209 h 668810"/>
              <a:gd name="connsiteX6" fmla="*/ 0 w 5201905"/>
              <a:gd name="connsiteY6" fmla="*/ 585209 h 668810"/>
              <a:gd name="connsiteX7" fmla="*/ 0 w 5201905"/>
              <a:gd name="connsiteY7" fmla="*/ 83601 h 66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668810">
                <a:moveTo>
                  <a:pt x="0" y="83601"/>
                </a:moveTo>
                <a:lnTo>
                  <a:pt x="4867500" y="83601"/>
                </a:lnTo>
                <a:lnTo>
                  <a:pt x="4867500" y="0"/>
                </a:lnTo>
                <a:lnTo>
                  <a:pt x="5201905" y="334405"/>
                </a:lnTo>
                <a:lnTo>
                  <a:pt x="4867500" y="668810"/>
                </a:lnTo>
                <a:lnTo>
                  <a:pt x="4867500" y="585209"/>
                </a:lnTo>
                <a:lnTo>
                  <a:pt x="0" y="585209"/>
                </a:lnTo>
                <a:lnTo>
                  <a:pt x="0" y="836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95031" rIns="262234" bIns="95031" numCol="1" spcCol="1270" anchor="t" anchorCtr="0">
            <a:noAutofit/>
          </a:bodyPr>
          <a:lstStyle/>
          <a:p>
            <a:pPr marL="171450" lvl="1" indent="-171450" algn="ctr" defTabSz="800100">
              <a:lnSpc>
                <a:spcPct val="90000"/>
              </a:lnSpc>
              <a:spcBef>
                <a:spcPct val="0"/>
              </a:spcBef>
              <a:spcAft>
                <a:spcPct val="15000"/>
              </a:spcAft>
            </a:pPr>
            <a:r>
              <a:rPr lang="ru-RU" sz="1200" dirty="0" err="1" smtClean="0"/>
              <a:t>Нестандартизированная</a:t>
            </a:r>
            <a:r>
              <a:rPr lang="ru-RU" sz="1200" dirty="0" smtClean="0"/>
              <a:t> продукция 1 с негарантируемым рынком сбыта</a:t>
            </a:r>
          </a:p>
        </p:txBody>
      </p:sp>
      <p:sp>
        <p:nvSpPr>
          <p:cNvPr id="23" name="Заголовок 1"/>
          <p:cNvSpPr txBox="1">
            <a:spLocks/>
          </p:cNvSpPr>
          <p:nvPr/>
        </p:nvSpPr>
        <p:spPr>
          <a:xfrm>
            <a:off x="0" y="928674"/>
            <a:ext cx="2269984" cy="986792"/>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0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4" name="Полилиния 9"/>
          <p:cNvSpPr/>
          <p:nvPr/>
        </p:nvSpPr>
        <p:spPr>
          <a:xfrm>
            <a:off x="125174" y="1643054"/>
            <a:ext cx="2214578" cy="1285884"/>
          </a:xfrm>
          <a:custGeom>
            <a:avLst/>
            <a:gdLst>
              <a:gd name="connsiteX0" fmla="*/ 0 w 5201905"/>
              <a:gd name="connsiteY0" fmla="*/ 83601 h 668810"/>
              <a:gd name="connsiteX1" fmla="*/ 4867500 w 5201905"/>
              <a:gd name="connsiteY1" fmla="*/ 83601 h 668810"/>
              <a:gd name="connsiteX2" fmla="*/ 4867500 w 5201905"/>
              <a:gd name="connsiteY2" fmla="*/ 0 h 668810"/>
              <a:gd name="connsiteX3" fmla="*/ 5201905 w 5201905"/>
              <a:gd name="connsiteY3" fmla="*/ 334405 h 668810"/>
              <a:gd name="connsiteX4" fmla="*/ 4867500 w 5201905"/>
              <a:gd name="connsiteY4" fmla="*/ 668810 h 668810"/>
              <a:gd name="connsiteX5" fmla="*/ 4867500 w 5201905"/>
              <a:gd name="connsiteY5" fmla="*/ 585209 h 668810"/>
              <a:gd name="connsiteX6" fmla="*/ 0 w 5201905"/>
              <a:gd name="connsiteY6" fmla="*/ 585209 h 668810"/>
              <a:gd name="connsiteX7" fmla="*/ 0 w 5201905"/>
              <a:gd name="connsiteY7" fmla="*/ 83601 h 66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668810">
                <a:moveTo>
                  <a:pt x="0" y="83601"/>
                </a:moveTo>
                <a:lnTo>
                  <a:pt x="4867500" y="83601"/>
                </a:lnTo>
                <a:lnTo>
                  <a:pt x="4867500" y="0"/>
                </a:lnTo>
                <a:lnTo>
                  <a:pt x="5201905" y="334405"/>
                </a:lnTo>
                <a:lnTo>
                  <a:pt x="4867500" y="668810"/>
                </a:lnTo>
                <a:lnTo>
                  <a:pt x="4867500" y="585209"/>
                </a:lnTo>
                <a:lnTo>
                  <a:pt x="0" y="585209"/>
                </a:lnTo>
                <a:lnTo>
                  <a:pt x="0" y="836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95031" rIns="262234" bIns="95031" numCol="1" spcCol="1270" anchor="t" anchorCtr="0">
            <a:noAutofit/>
          </a:bodyPr>
          <a:lstStyle/>
          <a:p>
            <a:pPr marL="171450" lvl="1" indent="-171450" algn="ctr" defTabSz="800100">
              <a:lnSpc>
                <a:spcPct val="90000"/>
              </a:lnSpc>
              <a:spcBef>
                <a:spcPct val="0"/>
              </a:spcBef>
              <a:spcAft>
                <a:spcPct val="15000"/>
              </a:spcAft>
            </a:pPr>
            <a:endParaRPr lang="ru-RU" sz="1400" dirty="0" smtClean="0"/>
          </a:p>
          <a:p>
            <a:pPr marL="171450" lvl="1" indent="-171450" algn="ctr" defTabSz="800100">
              <a:lnSpc>
                <a:spcPct val="90000"/>
              </a:lnSpc>
              <a:spcBef>
                <a:spcPct val="0"/>
              </a:spcBef>
              <a:spcAft>
                <a:spcPct val="15000"/>
              </a:spcAft>
            </a:pPr>
            <a:r>
              <a:rPr lang="ru-RU" sz="1200" dirty="0" smtClean="0"/>
              <a:t>Нестандартизированное</a:t>
            </a:r>
          </a:p>
          <a:p>
            <a:pPr marL="171450" lvl="1" indent="-171450" algn="ctr" defTabSz="800100">
              <a:lnSpc>
                <a:spcPct val="90000"/>
              </a:lnSpc>
              <a:spcBef>
                <a:spcPct val="0"/>
              </a:spcBef>
              <a:spcAft>
                <a:spcPct val="15000"/>
              </a:spcAft>
            </a:pPr>
            <a:r>
              <a:rPr lang="ru-RU" sz="1200" kern="1200" dirty="0" smtClean="0"/>
              <a:t>сырье из негарантированных источников</a:t>
            </a:r>
          </a:p>
          <a:p>
            <a:pPr marL="171450" lvl="1" indent="-171450" algn="ctr" defTabSz="800100">
              <a:lnSpc>
                <a:spcPct val="90000"/>
              </a:lnSpc>
              <a:spcBef>
                <a:spcPct val="0"/>
              </a:spcBef>
              <a:spcAft>
                <a:spcPct val="15000"/>
              </a:spcAft>
            </a:pPr>
            <a:endParaRPr lang="ru-RU" sz="1400" kern="1200" dirty="0" smtClean="0"/>
          </a:p>
        </p:txBody>
      </p:sp>
      <p:sp>
        <p:nvSpPr>
          <p:cNvPr id="27" name="Rectangle 26"/>
          <p:cNvSpPr/>
          <p:nvPr/>
        </p:nvSpPr>
        <p:spPr>
          <a:xfrm>
            <a:off x="6300192" y="3001516"/>
            <a:ext cx="2643174" cy="1754326"/>
          </a:xfrm>
          <a:prstGeom prst="rect">
            <a:avLst/>
          </a:prstGeom>
        </p:spPr>
        <p:txBody>
          <a:bodyPr wrap="square">
            <a:spAutoFit/>
          </a:bodyPr>
          <a:lstStyle/>
          <a:p>
            <a:pPr lvl="0" defTabSz="977900">
              <a:spcBef>
                <a:spcPct val="0"/>
              </a:spcBef>
              <a:buFont typeface="Arial" pitchFamily="34" charset="0"/>
              <a:buChar char="•"/>
            </a:pPr>
            <a:r>
              <a:rPr lang="ru-RU" dirty="0" smtClean="0"/>
              <a:t>высокая себестоимость</a:t>
            </a:r>
          </a:p>
          <a:p>
            <a:pPr lvl="0" defTabSz="977900">
              <a:spcBef>
                <a:spcPct val="0"/>
              </a:spcBef>
              <a:buFont typeface="Arial" pitchFamily="34" charset="0"/>
              <a:buChar char="•"/>
            </a:pPr>
            <a:r>
              <a:rPr lang="ru-RU" dirty="0" smtClean="0"/>
              <a:t> высокие риски</a:t>
            </a:r>
          </a:p>
          <a:p>
            <a:pPr lvl="0" defTabSz="977900">
              <a:spcBef>
                <a:spcPct val="0"/>
              </a:spcBef>
              <a:buFont typeface="Arial" pitchFamily="34" charset="0"/>
              <a:buChar char="•"/>
            </a:pPr>
            <a:r>
              <a:rPr lang="ru-RU" dirty="0" smtClean="0"/>
              <a:t> отсутствие гарантий качества</a:t>
            </a:r>
          </a:p>
          <a:p>
            <a:pPr lvl="0" defTabSz="977900">
              <a:spcBef>
                <a:spcPct val="0"/>
              </a:spcBef>
              <a:buFont typeface="Arial" pitchFamily="34" charset="0"/>
              <a:buChar char="•"/>
            </a:pPr>
            <a:r>
              <a:rPr lang="ru-RU" dirty="0" smtClean="0"/>
              <a:t> отсутствие гарантий рынка сбыта</a:t>
            </a:r>
          </a:p>
        </p:txBody>
      </p:sp>
      <p:sp>
        <p:nvSpPr>
          <p:cNvPr id="32" name="Полилиния 8"/>
          <p:cNvSpPr/>
          <p:nvPr/>
        </p:nvSpPr>
        <p:spPr>
          <a:xfrm>
            <a:off x="2612394" y="1489348"/>
            <a:ext cx="3000396" cy="1791650"/>
          </a:xfrm>
          <a:custGeom>
            <a:avLst/>
            <a:gdLst>
              <a:gd name="connsiteX0" fmla="*/ 0 w 3467936"/>
              <a:gd name="connsiteY0" fmla="*/ 69765 h 418582"/>
              <a:gd name="connsiteX1" fmla="*/ 20434 w 3467936"/>
              <a:gd name="connsiteY1" fmla="*/ 20434 h 418582"/>
              <a:gd name="connsiteX2" fmla="*/ 69765 w 3467936"/>
              <a:gd name="connsiteY2" fmla="*/ 0 h 418582"/>
              <a:gd name="connsiteX3" fmla="*/ 3398171 w 3467936"/>
              <a:gd name="connsiteY3" fmla="*/ 0 h 418582"/>
              <a:gd name="connsiteX4" fmla="*/ 3447502 w 3467936"/>
              <a:gd name="connsiteY4" fmla="*/ 20434 h 418582"/>
              <a:gd name="connsiteX5" fmla="*/ 3467936 w 3467936"/>
              <a:gd name="connsiteY5" fmla="*/ 69765 h 418582"/>
              <a:gd name="connsiteX6" fmla="*/ 3467936 w 3467936"/>
              <a:gd name="connsiteY6" fmla="*/ 348817 h 418582"/>
              <a:gd name="connsiteX7" fmla="*/ 3447502 w 3467936"/>
              <a:gd name="connsiteY7" fmla="*/ 398148 h 418582"/>
              <a:gd name="connsiteX8" fmla="*/ 3398171 w 3467936"/>
              <a:gd name="connsiteY8" fmla="*/ 418582 h 418582"/>
              <a:gd name="connsiteX9" fmla="*/ 69765 w 3467936"/>
              <a:gd name="connsiteY9" fmla="*/ 418582 h 418582"/>
              <a:gd name="connsiteX10" fmla="*/ 20434 w 3467936"/>
              <a:gd name="connsiteY10" fmla="*/ 398148 h 418582"/>
              <a:gd name="connsiteX11" fmla="*/ 0 w 3467936"/>
              <a:gd name="connsiteY11" fmla="*/ 348817 h 418582"/>
              <a:gd name="connsiteX12" fmla="*/ 0 w 346793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7936" h="418582">
                <a:moveTo>
                  <a:pt x="0" y="69765"/>
                </a:moveTo>
                <a:cubicBezTo>
                  <a:pt x="0" y="51262"/>
                  <a:pt x="7350" y="33517"/>
                  <a:pt x="20434" y="20434"/>
                </a:cubicBezTo>
                <a:cubicBezTo>
                  <a:pt x="33517" y="7351"/>
                  <a:pt x="51263" y="0"/>
                  <a:pt x="69765" y="0"/>
                </a:cubicBezTo>
                <a:lnTo>
                  <a:pt x="3398171" y="0"/>
                </a:lnTo>
                <a:cubicBezTo>
                  <a:pt x="3416674" y="0"/>
                  <a:pt x="3434419" y="7350"/>
                  <a:pt x="3447502" y="20434"/>
                </a:cubicBezTo>
                <a:cubicBezTo>
                  <a:pt x="3460585" y="33517"/>
                  <a:pt x="3467936" y="51263"/>
                  <a:pt x="3467936" y="69765"/>
                </a:cubicBezTo>
                <a:lnTo>
                  <a:pt x="3467936" y="348817"/>
                </a:lnTo>
                <a:cubicBezTo>
                  <a:pt x="3467936" y="367320"/>
                  <a:pt x="3460586" y="385065"/>
                  <a:pt x="3447502" y="398148"/>
                </a:cubicBezTo>
                <a:cubicBezTo>
                  <a:pt x="3434419" y="411231"/>
                  <a:pt x="3416674" y="418582"/>
                  <a:pt x="339817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t" anchorCtr="0">
            <a:noAutofit/>
          </a:bodyPr>
          <a:lstStyle/>
          <a:p>
            <a:pPr defTabSz="977900">
              <a:spcBef>
                <a:spcPct val="0"/>
              </a:spcBef>
              <a:buFont typeface="Arial" pitchFamily="34" charset="0"/>
              <a:buChar char="•"/>
            </a:pPr>
            <a:r>
              <a:rPr lang="ru-RU" dirty="0" smtClean="0"/>
              <a:t> Инвестиция 2</a:t>
            </a:r>
          </a:p>
          <a:p>
            <a:pPr defTabSz="977900">
              <a:spcBef>
                <a:spcPct val="0"/>
              </a:spcBef>
              <a:buFont typeface="Arial" pitchFamily="34" charset="0"/>
              <a:buChar char="•"/>
            </a:pPr>
            <a:r>
              <a:rPr lang="ru-RU" dirty="0" smtClean="0"/>
              <a:t>Разорванная технологичная цепочка  2</a:t>
            </a:r>
          </a:p>
          <a:p>
            <a:pPr lvl="0" defTabSz="977900">
              <a:spcBef>
                <a:spcPct val="0"/>
              </a:spcBef>
              <a:buFont typeface="Arial" pitchFamily="34" charset="0"/>
              <a:buChar char="•"/>
            </a:pPr>
            <a:r>
              <a:rPr lang="ru-RU" dirty="0" smtClean="0"/>
              <a:t> неотработанный технологичный процесс и бизнес –модель 2</a:t>
            </a:r>
          </a:p>
          <a:p>
            <a:pPr lvl="0" defTabSz="977900">
              <a:spcBef>
                <a:spcPct val="0"/>
              </a:spcBef>
              <a:buFont typeface="Arial" pitchFamily="34" charset="0"/>
              <a:buChar char="•"/>
            </a:pPr>
            <a:endParaRPr lang="ru-RU" kern="1200" dirty="0"/>
          </a:p>
        </p:txBody>
      </p:sp>
      <p:sp>
        <p:nvSpPr>
          <p:cNvPr id="33" name="Полилиния 8"/>
          <p:cNvSpPr/>
          <p:nvPr/>
        </p:nvSpPr>
        <p:spPr>
          <a:xfrm>
            <a:off x="2900426" y="1777380"/>
            <a:ext cx="3000396" cy="2304256"/>
          </a:xfrm>
          <a:custGeom>
            <a:avLst/>
            <a:gdLst>
              <a:gd name="connsiteX0" fmla="*/ 0 w 3467936"/>
              <a:gd name="connsiteY0" fmla="*/ 69765 h 418582"/>
              <a:gd name="connsiteX1" fmla="*/ 20434 w 3467936"/>
              <a:gd name="connsiteY1" fmla="*/ 20434 h 418582"/>
              <a:gd name="connsiteX2" fmla="*/ 69765 w 3467936"/>
              <a:gd name="connsiteY2" fmla="*/ 0 h 418582"/>
              <a:gd name="connsiteX3" fmla="*/ 3398171 w 3467936"/>
              <a:gd name="connsiteY3" fmla="*/ 0 h 418582"/>
              <a:gd name="connsiteX4" fmla="*/ 3447502 w 3467936"/>
              <a:gd name="connsiteY4" fmla="*/ 20434 h 418582"/>
              <a:gd name="connsiteX5" fmla="*/ 3467936 w 3467936"/>
              <a:gd name="connsiteY5" fmla="*/ 69765 h 418582"/>
              <a:gd name="connsiteX6" fmla="*/ 3467936 w 3467936"/>
              <a:gd name="connsiteY6" fmla="*/ 348817 h 418582"/>
              <a:gd name="connsiteX7" fmla="*/ 3447502 w 3467936"/>
              <a:gd name="connsiteY7" fmla="*/ 398148 h 418582"/>
              <a:gd name="connsiteX8" fmla="*/ 3398171 w 3467936"/>
              <a:gd name="connsiteY8" fmla="*/ 418582 h 418582"/>
              <a:gd name="connsiteX9" fmla="*/ 69765 w 3467936"/>
              <a:gd name="connsiteY9" fmla="*/ 418582 h 418582"/>
              <a:gd name="connsiteX10" fmla="*/ 20434 w 3467936"/>
              <a:gd name="connsiteY10" fmla="*/ 398148 h 418582"/>
              <a:gd name="connsiteX11" fmla="*/ 0 w 3467936"/>
              <a:gd name="connsiteY11" fmla="*/ 348817 h 418582"/>
              <a:gd name="connsiteX12" fmla="*/ 0 w 3467936"/>
              <a:gd name="connsiteY12" fmla="*/ 69765 h 41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7936" h="418582">
                <a:moveTo>
                  <a:pt x="0" y="69765"/>
                </a:moveTo>
                <a:cubicBezTo>
                  <a:pt x="0" y="51262"/>
                  <a:pt x="7350" y="33517"/>
                  <a:pt x="20434" y="20434"/>
                </a:cubicBezTo>
                <a:cubicBezTo>
                  <a:pt x="33517" y="7351"/>
                  <a:pt x="51263" y="0"/>
                  <a:pt x="69765" y="0"/>
                </a:cubicBezTo>
                <a:lnTo>
                  <a:pt x="3398171" y="0"/>
                </a:lnTo>
                <a:cubicBezTo>
                  <a:pt x="3416674" y="0"/>
                  <a:pt x="3434419" y="7350"/>
                  <a:pt x="3447502" y="20434"/>
                </a:cubicBezTo>
                <a:cubicBezTo>
                  <a:pt x="3460585" y="33517"/>
                  <a:pt x="3467936" y="51263"/>
                  <a:pt x="3467936" y="69765"/>
                </a:cubicBezTo>
                <a:lnTo>
                  <a:pt x="3467936" y="348817"/>
                </a:lnTo>
                <a:cubicBezTo>
                  <a:pt x="3467936" y="367320"/>
                  <a:pt x="3460586" y="385065"/>
                  <a:pt x="3447502" y="398148"/>
                </a:cubicBezTo>
                <a:cubicBezTo>
                  <a:pt x="3434419" y="411231"/>
                  <a:pt x="3416674" y="418582"/>
                  <a:pt x="3398171" y="418582"/>
                </a:cubicBezTo>
                <a:lnTo>
                  <a:pt x="69765" y="418582"/>
                </a:lnTo>
                <a:cubicBezTo>
                  <a:pt x="51262" y="418582"/>
                  <a:pt x="33517" y="411232"/>
                  <a:pt x="20434" y="398148"/>
                </a:cubicBezTo>
                <a:cubicBezTo>
                  <a:pt x="7351" y="385065"/>
                  <a:pt x="0" y="367319"/>
                  <a:pt x="0" y="348817"/>
                </a:cubicBezTo>
                <a:lnTo>
                  <a:pt x="0" y="69765"/>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4253" tIns="62343" rIns="104253" bIns="62343" numCol="1" spcCol="1270" anchor="t" anchorCtr="0">
            <a:noAutofit/>
          </a:bodyPr>
          <a:lstStyle/>
          <a:p>
            <a:pPr defTabSz="977900">
              <a:spcBef>
                <a:spcPct val="0"/>
              </a:spcBef>
              <a:buFont typeface="Arial" pitchFamily="34" charset="0"/>
              <a:buChar char="•"/>
            </a:pPr>
            <a:r>
              <a:rPr lang="ru-RU" dirty="0" smtClean="0"/>
              <a:t> Инвестиция 3</a:t>
            </a:r>
          </a:p>
          <a:p>
            <a:pPr defTabSz="977900">
              <a:spcBef>
                <a:spcPct val="0"/>
              </a:spcBef>
              <a:buFont typeface="Arial" pitchFamily="34" charset="0"/>
              <a:buChar char="•"/>
            </a:pPr>
            <a:r>
              <a:rPr lang="ru-RU" dirty="0" smtClean="0"/>
              <a:t>Разорванная технологичная цепочка  3</a:t>
            </a:r>
          </a:p>
          <a:p>
            <a:pPr lvl="0" defTabSz="977900">
              <a:spcBef>
                <a:spcPct val="0"/>
              </a:spcBef>
              <a:buFont typeface="Arial" pitchFamily="34" charset="0"/>
              <a:buChar char="•"/>
            </a:pPr>
            <a:r>
              <a:rPr lang="ru-RU" dirty="0" smtClean="0"/>
              <a:t> неотработанный технологичный процесс и бизнес –модель 3</a:t>
            </a:r>
          </a:p>
          <a:p>
            <a:pPr lvl="0" defTabSz="977900">
              <a:spcBef>
                <a:spcPct val="0"/>
              </a:spcBef>
              <a:buFont typeface="Arial" pitchFamily="34" charset="0"/>
              <a:buChar char="•"/>
            </a:pPr>
            <a:r>
              <a:rPr lang="ru-RU" dirty="0" smtClean="0"/>
              <a:t>Инвестор и предприниматель 3</a:t>
            </a:r>
          </a:p>
          <a:p>
            <a:pPr lvl="0" defTabSz="977900">
              <a:spcBef>
                <a:spcPct val="0"/>
              </a:spcBef>
              <a:buFont typeface="Arial" pitchFamily="34" charset="0"/>
              <a:buChar char="•"/>
            </a:pPr>
            <a:endParaRPr lang="ru-RU" kern="1200" dirty="0"/>
          </a:p>
        </p:txBody>
      </p:sp>
      <p:sp>
        <p:nvSpPr>
          <p:cNvPr id="34" name="Rectangle 33"/>
          <p:cNvSpPr/>
          <p:nvPr/>
        </p:nvSpPr>
        <p:spPr>
          <a:xfrm>
            <a:off x="683568" y="4729708"/>
            <a:ext cx="6786610" cy="584775"/>
          </a:xfrm>
          <a:prstGeom prst="rect">
            <a:avLst/>
          </a:prstGeom>
        </p:spPr>
        <p:txBody>
          <a:bodyPr wrap="square">
            <a:spAutoFit/>
          </a:bodyPr>
          <a:lstStyle/>
          <a:p>
            <a:pPr lvl="0" defTabSz="977900">
              <a:spcBef>
                <a:spcPct val="0"/>
              </a:spcBef>
            </a:pPr>
            <a:r>
              <a:rPr lang="ru-RU" sz="3200" b="1" dirty="0" smtClean="0"/>
              <a:t>Непредсказуемость, </a:t>
            </a:r>
            <a:r>
              <a:rPr lang="ru-RU" sz="3200" b="1" dirty="0" err="1" smtClean="0"/>
              <a:t>неликвидность</a:t>
            </a:r>
            <a:endParaRPr lang="ru-RU" sz="2000" b="1" dirty="0" smtClean="0"/>
          </a:p>
        </p:txBody>
      </p:sp>
      <p:sp>
        <p:nvSpPr>
          <p:cNvPr id="35" name="Полилиния 9"/>
          <p:cNvSpPr/>
          <p:nvPr/>
        </p:nvSpPr>
        <p:spPr>
          <a:xfrm>
            <a:off x="6012160" y="1705372"/>
            <a:ext cx="3131840" cy="668810"/>
          </a:xfrm>
          <a:custGeom>
            <a:avLst/>
            <a:gdLst>
              <a:gd name="connsiteX0" fmla="*/ 0 w 5201905"/>
              <a:gd name="connsiteY0" fmla="*/ 83601 h 668810"/>
              <a:gd name="connsiteX1" fmla="*/ 4867500 w 5201905"/>
              <a:gd name="connsiteY1" fmla="*/ 83601 h 668810"/>
              <a:gd name="connsiteX2" fmla="*/ 4867500 w 5201905"/>
              <a:gd name="connsiteY2" fmla="*/ 0 h 668810"/>
              <a:gd name="connsiteX3" fmla="*/ 5201905 w 5201905"/>
              <a:gd name="connsiteY3" fmla="*/ 334405 h 668810"/>
              <a:gd name="connsiteX4" fmla="*/ 4867500 w 5201905"/>
              <a:gd name="connsiteY4" fmla="*/ 668810 h 668810"/>
              <a:gd name="connsiteX5" fmla="*/ 4867500 w 5201905"/>
              <a:gd name="connsiteY5" fmla="*/ 585209 h 668810"/>
              <a:gd name="connsiteX6" fmla="*/ 0 w 5201905"/>
              <a:gd name="connsiteY6" fmla="*/ 585209 h 668810"/>
              <a:gd name="connsiteX7" fmla="*/ 0 w 5201905"/>
              <a:gd name="connsiteY7" fmla="*/ 83601 h 66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668810">
                <a:moveTo>
                  <a:pt x="0" y="83601"/>
                </a:moveTo>
                <a:lnTo>
                  <a:pt x="4867500" y="83601"/>
                </a:lnTo>
                <a:lnTo>
                  <a:pt x="4867500" y="0"/>
                </a:lnTo>
                <a:lnTo>
                  <a:pt x="5201905" y="334405"/>
                </a:lnTo>
                <a:lnTo>
                  <a:pt x="4867500" y="668810"/>
                </a:lnTo>
                <a:lnTo>
                  <a:pt x="4867500" y="585209"/>
                </a:lnTo>
                <a:lnTo>
                  <a:pt x="0" y="585209"/>
                </a:lnTo>
                <a:lnTo>
                  <a:pt x="0" y="836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95031" rIns="262234" bIns="95031" numCol="1" spcCol="1270" anchor="t" anchorCtr="0">
            <a:noAutofit/>
          </a:bodyPr>
          <a:lstStyle/>
          <a:p>
            <a:pPr marL="171450" lvl="1" indent="-171450" algn="ctr" defTabSz="800100">
              <a:lnSpc>
                <a:spcPct val="90000"/>
              </a:lnSpc>
              <a:spcBef>
                <a:spcPct val="0"/>
              </a:spcBef>
              <a:spcAft>
                <a:spcPct val="15000"/>
              </a:spcAft>
            </a:pPr>
            <a:r>
              <a:rPr lang="ru-RU" sz="1200" dirty="0" err="1" smtClean="0"/>
              <a:t>Нестандартизированная</a:t>
            </a:r>
            <a:r>
              <a:rPr lang="ru-RU" sz="1200" dirty="0" smtClean="0"/>
              <a:t> продукция  2 с негарантируемым рынком сбыта</a:t>
            </a:r>
          </a:p>
        </p:txBody>
      </p:sp>
      <p:sp>
        <p:nvSpPr>
          <p:cNvPr id="36" name="Полилиния 9"/>
          <p:cNvSpPr/>
          <p:nvPr/>
        </p:nvSpPr>
        <p:spPr>
          <a:xfrm>
            <a:off x="6228184" y="2353444"/>
            <a:ext cx="2915816" cy="668810"/>
          </a:xfrm>
          <a:custGeom>
            <a:avLst/>
            <a:gdLst>
              <a:gd name="connsiteX0" fmla="*/ 0 w 5201905"/>
              <a:gd name="connsiteY0" fmla="*/ 83601 h 668810"/>
              <a:gd name="connsiteX1" fmla="*/ 4867500 w 5201905"/>
              <a:gd name="connsiteY1" fmla="*/ 83601 h 668810"/>
              <a:gd name="connsiteX2" fmla="*/ 4867500 w 5201905"/>
              <a:gd name="connsiteY2" fmla="*/ 0 h 668810"/>
              <a:gd name="connsiteX3" fmla="*/ 5201905 w 5201905"/>
              <a:gd name="connsiteY3" fmla="*/ 334405 h 668810"/>
              <a:gd name="connsiteX4" fmla="*/ 4867500 w 5201905"/>
              <a:gd name="connsiteY4" fmla="*/ 668810 h 668810"/>
              <a:gd name="connsiteX5" fmla="*/ 4867500 w 5201905"/>
              <a:gd name="connsiteY5" fmla="*/ 585209 h 668810"/>
              <a:gd name="connsiteX6" fmla="*/ 0 w 5201905"/>
              <a:gd name="connsiteY6" fmla="*/ 585209 h 668810"/>
              <a:gd name="connsiteX7" fmla="*/ 0 w 5201905"/>
              <a:gd name="connsiteY7" fmla="*/ 83601 h 66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1905" h="668810">
                <a:moveTo>
                  <a:pt x="0" y="83601"/>
                </a:moveTo>
                <a:lnTo>
                  <a:pt x="4867500" y="83601"/>
                </a:lnTo>
                <a:lnTo>
                  <a:pt x="4867500" y="0"/>
                </a:lnTo>
                <a:lnTo>
                  <a:pt x="5201905" y="334405"/>
                </a:lnTo>
                <a:lnTo>
                  <a:pt x="4867500" y="668810"/>
                </a:lnTo>
                <a:lnTo>
                  <a:pt x="4867500" y="585209"/>
                </a:lnTo>
                <a:lnTo>
                  <a:pt x="0" y="585209"/>
                </a:lnTo>
                <a:lnTo>
                  <a:pt x="0" y="836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30" tIns="95031" rIns="262234" bIns="95031" numCol="1" spcCol="1270" anchor="t" anchorCtr="0">
            <a:noAutofit/>
          </a:bodyPr>
          <a:lstStyle/>
          <a:p>
            <a:pPr marL="171450" lvl="1" indent="-171450" algn="ctr" defTabSz="800100">
              <a:lnSpc>
                <a:spcPct val="90000"/>
              </a:lnSpc>
              <a:spcBef>
                <a:spcPct val="0"/>
              </a:spcBef>
              <a:spcAft>
                <a:spcPct val="15000"/>
              </a:spcAft>
            </a:pPr>
            <a:r>
              <a:rPr lang="ru-RU" sz="1200" dirty="0" err="1" smtClean="0"/>
              <a:t>Нестандартизированная</a:t>
            </a:r>
            <a:r>
              <a:rPr lang="ru-RU" sz="1200" dirty="0" smtClean="0"/>
              <a:t> продукция 3 с негарантируемым рынком сбыта</a:t>
            </a:r>
          </a:p>
        </p:txBody>
      </p:sp>
      <p:pic>
        <p:nvPicPr>
          <p:cNvPr id="13" name="Рисунок 12" descr="БЭФР logo.jpg"/>
          <p:cNvPicPr>
            <a:picLocks noChangeAspect="1"/>
          </p:cNvPicPr>
          <p:nvPr/>
        </p:nvPicPr>
        <p:blipFill>
          <a:blip r:embed="rId4" cstate="print"/>
          <a:stretch>
            <a:fillRect/>
          </a:stretch>
        </p:blipFill>
        <p:spPr>
          <a:xfrm>
            <a:off x="8460432" y="337220"/>
            <a:ext cx="393700" cy="355600"/>
          </a:xfrm>
          <a:prstGeom prst="rect">
            <a:avLst/>
          </a:prstGeom>
        </p:spPr>
      </p:pic>
      <p:pic>
        <p:nvPicPr>
          <p:cNvPr id="14" name="Picture 2"/>
          <p:cNvPicPr>
            <a:picLocks noChangeAspect="1" noChangeArrowheads="1"/>
          </p:cNvPicPr>
          <p:nvPr/>
        </p:nvPicPr>
        <p:blipFill>
          <a:blip r:embed="rId5" cstate="print"/>
          <a:srcRect/>
          <a:stretch>
            <a:fillRect/>
          </a:stretch>
        </p:blipFill>
        <p:spPr bwMode="auto">
          <a:xfrm>
            <a:off x="7812360" y="5017740"/>
            <a:ext cx="1133735" cy="504056"/>
          </a:xfrm>
          <a:prstGeom prst="rect">
            <a:avLst/>
          </a:prstGeom>
          <a:noFill/>
          <a:ln w="9525">
            <a:noFill/>
            <a:miter lim="800000"/>
            <a:headEnd/>
            <a:tailEnd/>
          </a:ln>
        </p:spPr>
      </p:pic>
    </p:spTree>
  </p:cSld>
  <p:clrMapOvr>
    <a:masterClrMapping/>
  </p:clrMapOvr>
  <p:transition>
    <p:fade thruBlk="1"/>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1" nodeType="afterEffect">
                                  <p:stCondLst>
                                    <p:cond delay="0"/>
                                  </p:stCondLst>
                                  <p:childTnLst>
                                    <p:set>
                                      <p:cBhvr>
                                        <p:cTn id="14" dur="1" fill="hold">
                                          <p:stCondLst>
                                            <p:cond delay="0"/>
                                          </p:stCondLst>
                                        </p:cTn>
                                        <p:tgtEl>
                                          <p:spTgt spid="9">
                                            <p:bg/>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1" nodeType="after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childTnLst>
                                </p:cTn>
                              </p:par>
                              <p:par>
                                <p:cTn id="18" presetID="1" presetClass="entr" presetSubtype="0" fill="hold" grpId="1" nodeType="with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2">
                                            <p:bg/>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2">
                                            <p:txEl>
                                              <p:pRg st="1" end="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2">
                                            <p:txEl>
                                              <p:pRg st="2" end="2"/>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3">
                                            <p:bg/>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3">
                                            <p:txEl>
                                              <p:pRg st="0" end="0"/>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3">
                                            <p:txEl>
                                              <p:pRg st="1" end="1"/>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3">
                                            <p:txEl>
                                              <p:pRg st="2" end="2"/>
                                            </p:txEl>
                                          </p:spTgt>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33">
                                            <p:txEl>
                                              <p:pRg st="3" end="3"/>
                                            </p:txEl>
                                          </p:spTgt>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9" grpId="1" build="allAtOnce" animBg="1"/>
      <p:bldP spid="10" grpId="0" animBg="1"/>
      <p:bldP spid="24" grpId="0" animBg="1"/>
      <p:bldP spid="27" grpId="0"/>
      <p:bldP spid="32" grpId="0" build="allAtOnce" animBg="1"/>
      <p:bldP spid="33" grpId="0" build="allAtOnce" animBg="1"/>
      <p:bldP spid="34" grpId="0"/>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81000"/>
            <a:ext cx="8686800" cy="619112"/>
          </a:xfrm>
        </p:spPr>
        <p:txBody>
          <a:bodyPr>
            <a:normAutofit fontScale="90000"/>
          </a:bodyPr>
          <a:lstStyle/>
          <a:p>
            <a:r>
              <a:rPr lang="ru-RU" dirty="0" err="1" smtClean="0"/>
              <a:t>Моментум</a:t>
            </a:r>
            <a:endParaRPr lang="ru-RU" dirty="0"/>
          </a:p>
        </p:txBody>
      </p:sp>
      <p:sp>
        <p:nvSpPr>
          <p:cNvPr id="3" name="Содержимое 2"/>
          <p:cNvSpPr>
            <a:spLocks noGrp="1"/>
          </p:cNvSpPr>
          <p:nvPr>
            <p:ph idx="1"/>
          </p:nvPr>
        </p:nvSpPr>
        <p:spPr>
          <a:xfrm>
            <a:off x="304800" y="2295267"/>
            <a:ext cx="8686800" cy="2919687"/>
          </a:xfrm>
        </p:spPr>
        <p:txBody>
          <a:bodyPr>
            <a:normAutofit fontScale="85000" lnSpcReduction="10000"/>
          </a:bodyPr>
          <a:lstStyle/>
          <a:p>
            <a:pPr>
              <a:buFont typeface="Wingdings" pitchFamily="2" charset="2"/>
              <a:buChar char="Ø"/>
            </a:pPr>
            <a:r>
              <a:rPr lang="ru-RU" sz="2000" dirty="0" smtClean="0">
                <a:latin typeface="Arial" pitchFamily="34" charset="0"/>
                <a:cs typeface="Arial" pitchFamily="34" charset="0"/>
              </a:rPr>
              <a:t>Учитывая федеральные и региональные программы, понимание рынков, расширить реестр технологий, продуктов, оборудования и услуг, одобренных МСХ РФ и финансируемых </a:t>
            </a:r>
            <a:r>
              <a:rPr lang="ru-RU" sz="2000" dirty="0" err="1" smtClean="0">
                <a:latin typeface="Arial" pitchFamily="34" charset="0"/>
                <a:cs typeface="Arial" pitchFamily="34" charset="0"/>
              </a:rPr>
              <a:t>РосАгроЛизинг</a:t>
            </a:r>
            <a:r>
              <a:rPr lang="ru-RU" sz="2000" dirty="0" smtClean="0">
                <a:latin typeface="Arial" pitchFamily="34" charset="0"/>
                <a:cs typeface="Arial" pitchFamily="34" charset="0"/>
              </a:rPr>
              <a:t>.</a:t>
            </a:r>
          </a:p>
          <a:p>
            <a:pPr>
              <a:buFont typeface="Wingdings" pitchFamily="2" charset="2"/>
              <a:buChar char="Ø"/>
            </a:pPr>
            <a:r>
              <a:rPr lang="ru-RU" sz="2000" dirty="0" smtClean="0">
                <a:latin typeface="Arial" pitchFamily="34" charset="0"/>
                <a:cs typeface="Arial" pitchFamily="34" charset="0"/>
              </a:rPr>
              <a:t>Привлечение дополнительных капиталов и развитие ликвидности инвестиционных проектов компании </a:t>
            </a:r>
            <a:r>
              <a:rPr lang="ru-RU" sz="2000" dirty="0" err="1" smtClean="0">
                <a:latin typeface="Arial" pitchFamily="34" charset="0"/>
                <a:cs typeface="Arial" pitchFamily="34" charset="0"/>
              </a:rPr>
              <a:t>Росагролизинг</a:t>
            </a:r>
            <a:r>
              <a:rPr lang="ru-RU" sz="2000" dirty="0" smtClean="0">
                <a:latin typeface="Arial" pitchFamily="34" charset="0"/>
                <a:cs typeface="Arial" pitchFamily="34" charset="0"/>
              </a:rPr>
              <a:t>.</a:t>
            </a:r>
          </a:p>
          <a:p>
            <a:pPr>
              <a:buFont typeface="Wingdings" pitchFamily="2" charset="2"/>
              <a:buChar char="Ø"/>
            </a:pPr>
            <a:r>
              <a:rPr lang="ru-RU" sz="2000" dirty="0" smtClean="0">
                <a:latin typeface="Arial" pitchFamily="34" charset="0"/>
                <a:cs typeface="Arial" pitchFamily="34" charset="0"/>
              </a:rPr>
              <a:t>В рамках</a:t>
            </a:r>
          </a:p>
          <a:p>
            <a:pPr lvl="1">
              <a:buFont typeface="Wingdings" pitchFamily="2" charset="2"/>
              <a:buChar char="Ø"/>
            </a:pPr>
            <a:r>
              <a:rPr lang="ru-RU" sz="2000" dirty="0" smtClean="0">
                <a:latin typeface="Arial" pitchFamily="34" charset="0"/>
                <a:cs typeface="Arial" pitchFamily="34" charset="0"/>
              </a:rPr>
              <a:t>Ф</a:t>
            </a:r>
            <a:r>
              <a:rPr lang="ru-RU" sz="2000" dirty="0" smtClean="0">
                <a:latin typeface="Arial" pitchFamily="34" charset="0"/>
                <a:cs typeface="Arial" pitchFamily="34" charset="0"/>
              </a:rPr>
              <a:t>едеральных </a:t>
            </a:r>
            <a:r>
              <a:rPr lang="ru-RU" sz="2000" dirty="0" smtClean="0">
                <a:latin typeface="Arial" pitchFamily="34" charset="0"/>
                <a:cs typeface="Arial" pitchFamily="34" charset="0"/>
              </a:rPr>
              <a:t>и региональных программ</a:t>
            </a:r>
          </a:p>
          <a:p>
            <a:pPr lvl="1">
              <a:buFont typeface="Wingdings" pitchFamily="2" charset="2"/>
              <a:buChar char="Ø"/>
            </a:pPr>
            <a:r>
              <a:rPr lang="ru-RU" sz="2000" dirty="0" smtClean="0">
                <a:latin typeface="Arial" pitchFamily="34" charset="0"/>
                <a:cs typeface="Arial" pitchFamily="34" charset="0"/>
              </a:rPr>
              <a:t>Поддержки малого и среднего бизнеса</a:t>
            </a:r>
          </a:p>
          <a:p>
            <a:pPr>
              <a:buFont typeface="Wingdings" pitchFamily="2" charset="2"/>
              <a:buChar char="Ø"/>
            </a:pPr>
            <a:r>
              <a:rPr lang="ru-RU" sz="2000" dirty="0" smtClean="0">
                <a:latin typeface="Arial" pitchFamily="34" charset="0"/>
                <a:cs typeface="Arial" pitchFamily="34" charset="0"/>
              </a:rPr>
              <a:t>Путем формирования предложений малому и среднему бизнесу в виде инвестиционных проектов в области технологий, производства и услуг, сопутствующих крупным инвестициям </a:t>
            </a:r>
            <a:r>
              <a:rPr lang="ru-RU" sz="2000" dirty="0" err="1" smtClean="0">
                <a:latin typeface="Arial" pitchFamily="34" charset="0"/>
                <a:cs typeface="Arial" pitchFamily="34" charset="0"/>
              </a:rPr>
              <a:t>РосАгроЛизинга</a:t>
            </a:r>
            <a:r>
              <a:rPr lang="ru-RU" sz="2000" dirty="0" smtClean="0">
                <a:latin typeface="Arial" pitchFamily="34" charset="0"/>
                <a:cs typeface="Arial" pitchFamily="34" charset="0"/>
              </a:rPr>
              <a:t>.</a:t>
            </a:r>
          </a:p>
          <a:p>
            <a:pPr>
              <a:buFont typeface="Wingdings" pitchFamily="2" charset="2"/>
              <a:buChar char="Ø"/>
            </a:pPr>
            <a:endParaRPr lang="ru-RU" dirty="0"/>
          </a:p>
        </p:txBody>
      </p:sp>
      <p:pic>
        <p:nvPicPr>
          <p:cNvPr id="4"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sp>
        <p:nvSpPr>
          <p:cNvPr id="5" name="Rectangle 4"/>
          <p:cNvSpPr/>
          <p:nvPr/>
        </p:nvSpPr>
        <p:spPr>
          <a:xfrm>
            <a:off x="285720" y="1000112"/>
            <a:ext cx="8572560" cy="830997"/>
          </a:xfrm>
          <a:prstGeom prst="rect">
            <a:avLst/>
          </a:prstGeom>
        </p:spPr>
        <p:txBody>
          <a:bodyPr wrap="square">
            <a:spAutoFit/>
          </a:bodyPr>
          <a:lstStyle/>
          <a:p>
            <a:pPr>
              <a:buNone/>
            </a:pPr>
            <a:r>
              <a:rPr lang="ru-RU" sz="2400" dirty="0" smtClean="0"/>
              <a:t>Необходимость механизмов и рычагов стимулирования сопутствующих технологий  для малого и среднего бизнеса.</a:t>
            </a:r>
          </a:p>
        </p:txBody>
      </p:sp>
      <p:sp>
        <p:nvSpPr>
          <p:cNvPr id="6" name="Rectangle 5"/>
          <p:cNvSpPr/>
          <p:nvPr/>
        </p:nvSpPr>
        <p:spPr>
          <a:xfrm>
            <a:off x="357158" y="1714492"/>
            <a:ext cx="4286280" cy="584775"/>
          </a:xfrm>
          <a:prstGeom prst="rect">
            <a:avLst/>
          </a:prstGeom>
        </p:spPr>
        <p:txBody>
          <a:bodyPr wrap="square">
            <a:spAutoFit/>
          </a:bodyPr>
          <a:lstStyle/>
          <a:p>
            <a:r>
              <a:rPr lang="ru-RU" sz="3200" dirty="0" err="1" smtClean="0"/>
              <a:t>Агро</a:t>
            </a:r>
            <a:r>
              <a:rPr lang="en-US" sz="3200" dirty="0" smtClean="0"/>
              <a:t> </a:t>
            </a:r>
            <a:r>
              <a:rPr lang="ru-RU" sz="3200" dirty="0" smtClean="0"/>
              <a:t>Б2Б предлагает</a:t>
            </a:r>
            <a:endParaRPr lang="en-US" sz="3200" dirty="0"/>
          </a:p>
        </p:txBody>
      </p:sp>
      <p:pic>
        <p:nvPicPr>
          <p:cNvPr id="7"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Агро</a:t>
            </a:r>
            <a:r>
              <a:rPr lang="ru-RU" dirty="0" smtClean="0"/>
              <a:t> </a:t>
            </a:r>
            <a:r>
              <a:rPr lang="en-US" dirty="0" smtClean="0"/>
              <a:t>b2b </a:t>
            </a:r>
            <a:r>
              <a:rPr lang="ru-RU" dirty="0" smtClean="0"/>
              <a:t>предлагает</a:t>
            </a:r>
            <a:endParaRPr lang="ru-RU" dirty="0"/>
          </a:p>
        </p:txBody>
      </p:sp>
      <p:sp>
        <p:nvSpPr>
          <p:cNvPr id="3" name="Содержимое 2"/>
          <p:cNvSpPr>
            <a:spLocks noGrp="1"/>
          </p:cNvSpPr>
          <p:nvPr>
            <p:ph idx="1"/>
          </p:nvPr>
        </p:nvSpPr>
        <p:spPr>
          <a:xfrm>
            <a:off x="304800" y="1214426"/>
            <a:ext cx="8686800" cy="4000528"/>
          </a:xfrm>
        </p:spPr>
        <p:txBody>
          <a:bodyPr>
            <a:noAutofit/>
          </a:bodyPr>
          <a:lstStyle/>
          <a:p>
            <a:pPr>
              <a:buFont typeface="Wingdings" pitchFamily="2" charset="2"/>
              <a:buChar char="Ø"/>
            </a:pPr>
            <a:r>
              <a:rPr lang="ru-RU" sz="2400" dirty="0" smtClean="0">
                <a:latin typeface="Arial" pitchFamily="34" charset="0"/>
                <a:cs typeface="Arial" pitchFamily="34" charset="0"/>
              </a:rPr>
              <a:t>К локомотивам  крупных федеральных и региональных проектов прицепить вагоны успешных моделей малого и среднего бизнеса в области сопутствующих технологий, производства и услуг.</a:t>
            </a:r>
          </a:p>
          <a:p>
            <a:pPr>
              <a:buFont typeface="Wingdings" pitchFamily="2" charset="2"/>
              <a:buChar char="Ø"/>
            </a:pPr>
            <a:endParaRPr lang="ru-RU" sz="2400" dirty="0" smtClean="0">
              <a:latin typeface="Arial" pitchFamily="34" charset="0"/>
              <a:cs typeface="Arial" pitchFamily="34" charset="0"/>
            </a:endParaRPr>
          </a:p>
          <a:p>
            <a:pPr algn="ctr">
              <a:buNone/>
            </a:pPr>
            <a:r>
              <a:rPr lang="ru-RU" sz="2400" dirty="0" smtClean="0">
                <a:latin typeface="Arial" pitchFamily="34" charset="0"/>
                <a:cs typeface="Arial" pitchFamily="34" charset="0"/>
              </a:rPr>
              <a:t>Ключевая бизнес-модель </a:t>
            </a:r>
          </a:p>
          <a:p>
            <a:pPr algn="ctr">
              <a:buNone/>
            </a:pPr>
            <a:r>
              <a:rPr lang="ru-RU" sz="4800" dirty="0" smtClean="0">
                <a:latin typeface="Arial" pitchFamily="34" charset="0"/>
                <a:cs typeface="Arial" pitchFamily="34" charset="0"/>
              </a:rPr>
              <a:t>Франчайзинг!</a:t>
            </a:r>
            <a:endParaRPr lang="ru-RU" sz="3600" dirty="0" smtClean="0">
              <a:latin typeface="Arial" pitchFamily="34" charset="0"/>
              <a:cs typeface="Arial" pitchFamily="34" charset="0"/>
            </a:endParaRPr>
          </a:p>
        </p:txBody>
      </p:sp>
      <p:pic>
        <p:nvPicPr>
          <p:cNvPr id="4" name="Picture 2" descr="D:\ak\Визитки\agrob2b-logo.png"/>
          <p:cNvPicPr>
            <a:picLocks noChangeAspect="1" noChangeArrowheads="1"/>
          </p:cNvPicPr>
          <p:nvPr/>
        </p:nvPicPr>
        <p:blipFill>
          <a:blip r:embed="rId3" cstate="print"/>
          <a:srcRect/>
          <a:stretch>
            <a:fillRect/>
          </a:stretch>
        </p:blipFill>
        <p:spPr bwMode="auto">
          <a:xfrm>
            <a:off x="8501090" y="5000640"/>
            <a:ext cx="366599" cy="360000"/>
          </a:xfrm>
          <a:prstGeom prst="rect">
            <a:avLst/>
          </a:prstGeom>
          <a:noFill/>
          <a:effectLst>
            <a:outerShdw blurRad="50800" dist="38100" dir="10800000" algn="r" rotWithShape="0">
              <a:prstClr val="black">
                <a:alpha val="40000"/>
              </a:prstClr>
            </a:outerShdw>
            <a:reflection blurRad="6350" stA="50000" endA="300" endPos="90000" dir="5400000" sy="-100000" algn="bl" rotWithShape="0"/>
          </a:effectLst>
        </p:spPr>
      </p:pic>
      <p:pic>
        <p:nvPicPr>
          <p:cNvPr id="5" name="Picture 2" descr="http://souzconsalt.narod.ru/network_Souzconsalt_logo.jpg?rand=1183121543347817"/>
          <p:cNvPicPr>
            <a:picLocks noChangeAspect="1" noChangeArrowheads="1"/>
          </p:cNvPicPr>
          <p:nvPr/>
        </p:nvPicPr>
        <p:blipFill>
          <a:blip r:embed="rId4" cstate="print"/>
          <a:srcRect/>
          <a:stretch>
            <a:fillRect/>
          </a:stretch>
        </p:blipFill>
        <p:spPr bwMode="auto">
          <a:xfrm>
            <a:off x="7884368" y="5017740"/>
            <a:ext cx="435007" cy="432048"/>
          </a:xfrm>
          <a:prstGeom prst="rect">
            <a:avLst/>
          </a:prstGeom>
          <a:noFill/>
        </p:spPr>
      </p:pic>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2197</TotalTime>
  <Words>1923</Words>
  <Application>Microsoft Office PowerPoint</Application>
  <PresentationFormat>Экран (16:10)</PresentationFormat>
  <Paragraphs>271</Paragraphs>
  <Slides>21</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Трек</vt:lpstr>
      <vt:lpstr>АГРО Б2Б</vt:lpstr>
      <vt:lpstr>Картина на сегодня</vt:lpstr>
      <vt:lpstr>Проблемы и риски малого и среднего предпринимателя/инвестора РФ</vt:lpstr>
      <vt:lpstr>проблемы</vt:lpstr>
      <vt:lpstr>Оценка рынка энергетики</vt:lpstr>
      <vt:lpstr>Оценка энергетических технологий</vt:lpstr>
      <vt:lpstr>Проблемы и риски Малого и среднего бизнеса сейчас</vt:lpstr>
      <vt:lpstr>Моментум</vt:lpstr>
      <vt:lpstr>Агро b2b предлагает</vt:lpstr>
      <vt:lpstr>Агро b2b предлагает</vt:lpstr>
      <vt:lpstr>Структура бизнеса</vt:lpstr>
      <vt:lpstr>Агро b2b – инвестиционные проекты</vt:lpstr>
      <vt:lpstr>Агро b2b – инвестиционные проекты</vt:lpstr>
      <vt:lpstr>Агро b2b – инвестиционные проекты</vt:lpstr>
      <vt:lpstr>Агро b2b – инвестиционные проекты</vt:lpstr>
      <vt:lpstr>Пример: липецкая область (сейчас)</vt:lpstr>
      <vt:lpstr>Пример: липецкая область (планируемая)</vt:lpstr>
      <vt:lpstr>Преимущества сопутствующих производств</vt:lpstr>
      <vt:lpstr>Финансирование апк</vt:lpstr>
      <vt:lpstr>Финансирование апк</vt:lpstr>
      <vt:lpstr>Слайд 21</vt:lpstr>
    </vt:vector>
  </TitlesOfParts>
  <Company>GTC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АГРО B2B</dc:title>
  <dc:creator>Mike</dc:creator>
  <cp:lastModifiedBy>Valued Acer Customer</cp:lastModifiedBy>
  <cp:revision>194</cp:revision>
  <dcterms:created xsi:type="dcterms:W3CDTF">2009-11-09T11:37:34Z</dcterms:created>
  <dcterms:modified xsi:type="dcterms:W3CDTF">2012-06-23T06:40:24Z</dcterms:modified>
</cp:coreProperties>
</file>